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6"/>
  </p:notesMasterIdLst>
  <p:sldIdLst>
    <p:sldId id="256" r:id="rId3"/>
    <p:sldId id="258" r:id="rId4"/>
    <p:sldId id="260" r:id="rId5"/>
    <p:sldId id="261" r:id="rId6"/>
    <p:sldId id="262" r:id="rId7"/>
    <p:sldId id="328" r:id="rId8"/>
    <p:sldId id="344" r:id="rId9"/>
    <p:sldId id="345" r:id="rId10"/>
    <p:sldId id="346" r:id="rId11"/>
    <p:sldId id="347" r:id="rId12"/>
    <p:sldId id="351" r:id="rId13"/>
    <p:sldId id="352" r:id="rId14"/>
    <p:sldId id="348" r:id="rId15"/>
    <p:sldId id="357" r:id="rId16"/>
    <p:sldId id="362" r:id="rId17"/>
    <p:sldId id="358" r:id="rId18"/>
    <p:sldId id="361" r:id="rId19"/>
    <p:sldId id="359" r:id="rId20"/>
    <p:sldId id="349" r:id="rId21"/>
    <p:sldId id="363" r:id="rId22"/>
    <p:sldId id="355" r:id="rId23"/>
    <p:sldId id="356" r:id="rId24"/>
    <p:sldId id="364" r:id="rId25"/>
    <p:sldId id="365" r:id="rId26"/>
    <p:sldId id="366" r:id="rId27"/>
    <p:sldId id="367" r:id="rId28"/>
    <p:sldId id="368" r:id="rId29"/>
    <p:sldId id="369" r:id="rId30"/>
    <p:sldId id="312" r:id="rId31"/>
    <p:sldId id="266" r:id="rId32"/>
    <p:sldId id="267" r:id="rId33"/>
    <p:sldId id="329" r:id="rId34"/>
    <p:sldId id="332" r:id="rId35"/>
    <p:sldId id="331" r:id="rId36"/>
    <p:sldId id="33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28"/>
            <p14:sldId id="344"/>
            <p14:sldId id="345"/>
            <p14:sldId id="346"/>
            <p14:sldId id="347"/>
            <p14:sldId id="351"/>
            <p14:sldId id="352"/>
            <p14:sldId id="348"/>
            <p14:sldId id="357"/>
            <p14:sldId id="362"/>
            <p14:sldId id="358"/>
            <p14:sldId id="361"/>
            <p14:sldId id="359"/>
            <p14:sldId id="349"/>
            <p14:sldId id="363"/>
            <p14:sldId id="355"/>
            <p14:sldId id="356"/>
            <p14:sldId id="364"/>
            <p14:sldId id="365"/>
            <p14:sldId id="366"/>
            <p14:sldId id="367"/>
            <p14:sldId id="368"/>
            <p14:sldId id="369"/>
          </p14:sldIdLst>
        </p14:section>
        <p14:section name="Sección sin título" id="{A492F62F-70D2-4AB4-9DFC-DC8B80FC5049}">
          <p14:sldIdLst>
            <p14:sldId id="312"/>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io Barona" initials="SB" lastIdx="1" clrIdx="0">
    <p:extLst>
      <p:ext uri="{19B8F6BF-5375-455C-9EA6-DF929625EA0E}">
        <p15:presenceInfo xmlns:p15="http://schemas.microsoft.com/office/powerpoint/2012/main" userId="Sergio Baro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7" autoAdjust="0"/>
  </p:normalViewPr>
  <p:slideViewPr>
    <p:cSldViewPr snapToGrid="0">
      <p:cViewPr varScale="1">
        <p:scale>
          <a:sx n="79" d="100"/>
          <a:sy n="79" d="100"/>
        </p:scale>
        <p:origin x="108"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20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75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6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8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9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28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97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3" r:id="rId8"/>
    <p:sldLayoutId id="2147483674" r:id="rId9"/>
    <p:sldLayoutId id="2147483676"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fonts.google.com/specimen/Hanken+Grotes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b="1" dirty="0"/>
              <a:t>Otros diagramas</a:t>
            </a:r>
            <a:endParaRPr lang="es-CO" b="1"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5502729" y="661307"/>
            <a:ext cx="2642537" cy="17427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502729" y="421293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5502729" y="2502431"/>
            <a:ext cx="2642537" cy="181647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684802" y="409449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684802" y="880674"/>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5788479" y="681311"/>
            <a:ext cx="2188875" cy="1674015"/>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5724893" y="2573021"/>
            <a:ext cx="2198207" cy="1681151"/>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847072" y="914765"/>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90582" y="4638062"/>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5478517" y="1490907"/>
            <a:ext cx="2301766"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5115911" y="429703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2" name="Imagen 1">
            <a:extLst>
              <a:ext uri="{FF2B5EF4-FFF2-40B4-BE49-F238E27FC236}">
                <a16:creationId xmlns:a16="http://schemas.microsoft.com/office/drawing/2014/main" id="{09F68A58-08DB-4B5F-AAEB-CCC51DDF97A9}"/>
              </a:ext>
            </a:extLst>
          </p:cNvPr>
          <p:cNvPicPr>
            <a:picLocks noChangeAspect="1"/>
          </p:cNvPicPr>
          <p:nvPr/>
        </p:nvPicPr>
        <p:blipFill rotWithShape="1">
          <a:blip r:embed="rId3"/>
          <a:srcRect l="66810" t="24215" r="13926" b="25210"/>
          <a:stretch/>
        </p:blipFill>
        <p:spPr>
          <a:xfrm>
            <a:off x="5697594" y="1576552"/>
            <a:ext cx="1866063" cy="2755823"/>
          </a:xfrm>
          <a:prstGeom prst="rect">
            <a:avLst/>
          </a:prstGeom>
        </p:spPr>
      </p:pic>
      <p:pic>
        <p:nvPicPr>
          <p:cNvPr id="4" name="Imagen 3">
            <a:extLst>
              <a:ext uri="{FF2B5EF4-FFF2-40B4-BE49-F238E27FC236}">
                <a16:creationId xmlns:a16="http://schemas.microsoft.com/office/drawing/2014/main" id="{89682CEE-186A-4F00-A4CF-67DF96932E64}"/>
              </a:ext>
            </a:extLst>
          </p:cNvPr>
          <p:cNvPicPr>
            <a:picLocks noChangeAspect="1"/>
          </p:cNvPicPr>
          <p:nvPr/>
        </p:nvPicPr>
        <p:blipFill>
          <a:blip r:embed="rId4"/>
          <a:stretch>
            <a:fillRect/>
          </a:stretch>
        </p:blipFill>
        <p:spPr>
          <a:xfrm>
            <a:off x="1040872" y="1486465"/>
            <a:ext cx="2950123" cy="2950123"/>
          </a:xfrm>
          <a:prstGeom prst="rect">
            <a:avLst/>
          </a:prstGeom>
        </p:spPr>
      </p:pic>
    </p:spTree>
    <p:extLst>
      <p:ext uri="{BB962C8B-B14F-4D97-AF65-F5344CB8AC3E}">
        <p14:creationId xmlns:p14="http://schemas.microsoft.com/office/powerpoint/2010/main" val="136137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44203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738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3" name="Imagen 2">
            <a:extLst>
              <a:ext uri="{FF2B5EF4-FFF2-40B4-BE49-F238E27FC236}">
                <a16:creationId xmlns:a16="http://schemas.microsoft.com/office/drawing/2014/main" id="{D6D79CFE-5A59-472B-B727-55983838B2C8}"/>
              </a:ext>
            </a:extLst>
          </p:cNvPr>
          <p:cNvPicPr>
            <a:picLocks noChangeAspect="1"/>
          </p:cNvPicPr>
          <p:nvPr/>
        </p:nvPicPr>
        <p:blipFill>
          <a:blip r:embed="rId3"/>
          <a:stretch>
            <a:fillRect/>
          </a:stretch>
        </p:blipFill>
        <p:spPr>
          <a:xfrm>
            <a:off x="987646" y="1518803"/>
            <a:ext cx="2867191" cy="2867191"/>
          </a:xfrm>
          <a:prstGeom prst="rect">
            <a:avLst/>
          </a:prstGeom>
        </p:spPr>
      </p:pic>
      <p:pic>
        <p:nvPicPr>
          <p:cNvPr id="5" name="Imagen 4">
            <a:extLst>
              <a:ext uri="{FF2B5EF4-FFF2-40B4-BE49-F238E27FC236}">
                <a16:creationId xmlns:a16="http://schemas.microsoft.com/office/drawing/2014/main" id="{CB5E0962-4737-4C60-B3D9-AEACF2FC1CF8}"/>
              </a:ext>
            </a:extLst>
          </p:cNvPr>
          <p:cNvPicPr>
            <a:picLocks noChangeAspect="1"/>
          </p:cNvPicPr>
          <p:nvPr/>
        </p:nvPicPr>
        <p:blipFill>
          <a:blip r:embed="rId4"/>
          <a:stretch>
            <a:fillRect/>
          </a:stretch>
        </p:blipFill>
        <p:spPr>
          <a:xfrm>
            <a:off x="4866152" y="1518142"/>
            <a:ext cx="2795299" cy="2795299"/>
          </a:xfrm>
          <a:prstGeom prst="rect">
            <a:avLst/>
          </a:prstGeom>
        </p:spPr>
      </p:pic>
    </p:spTree>
    <p:extLst>
      <p:ext uri="{BB962C8B-B14F-4D97-AF65-F5344CB8AC3E}">
        <p14:creationId xmlns:p14="http://schemas.microsoft.com/office/powerpoint/2010/main" val="292408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1611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622641"/>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2391343" y="466579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3" name="Imagen 2">
            <a:extLst>
              <a:ext uri="{FF2B5EF4-FFF2-40B4-BE49-F238E27FC236}">
                <a16:creationId xmlns:a16="http://schemas.microsoft.com/office/drawing/2014/main" id="{8F35675B-1D91-4205-91E4-2847CBA5C8A9}"/>
              </a:ext>
            </a:extLst>
          </p:cNvPr>
          <p:cNvPicPr>
            <a:picLocks noChangeAspect="1"/>
          </p:cNvPicPr>
          <p:nvPr/>
        </p:nvPicPr>
        <p:blipFill>
          <a:blip r:embed="rId3"/>
          <a:stretch>
            <a:fillRect/>
          </a:stretch>
        </p:blipFill>
        <p:spPr>
          <a:xfrm>
            <a:off x="1250735" y="1020768"/>
            <a:ext cx="5638796" cy="3676010"/>
          </a:xfrm>
          <a:prstGeom prst="rect">
            <a:avLst/>
          </a:prstGeom>
        </p:spPr>
      </p:pic>
    </p:spTree>
    <p:extLst>
      <p:ext uri="{BB962C8B-B14F-4D97-AF65-F5344CB8AC3E}">
        <p14:creationId xmlns:p14="http://schemas.microsoft.com/office/powerpoint/2010/main" val="348383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81042" y="223699"/>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22938" y="896410"/>
            <a:ext cx="4154214" cy="369135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3" y="4662903"/>
            <a:ext cx="3983783"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pic>
        <p:nvPicPr>
          <p:cNvPr id="4" name="Imagen 3">
            <a:extLst>
              <a:ext uri="{FF2B5EF4-FFF2-40B4-BE49-F238E27FC236}">
                <a16:creationId xmlns:a16="http://schemas.microsoft.com/office/drawing/2014/main" id="{9694B102-93E2-4976-895C-94426856A4F0}"/>
              </a:ext>
            </a:extLst>
          </p:cNvPr>
          <p:cNvPicPr>
            <a:picLocks noChangeAspect="1"/>
          </p:cNvPicPr>
          <p:nvPr/>
        </p:nvPicPr>
        <p:blipFill>
          <a:blip r:embed="rId2"/>
          <a:stretch>
            <a:fillRect/>
          </a:stretch>
        </p:blipFill>
        <p:spPr>
          <a:xfrm>
            <a:off x="2476437" y="985482"/>
            <a:ext cx="3719411" cy="3513209"/>
          </a:xfrm>
          <a:prstGeom prst="rect">
            <a:avLst/>
          </a:prstGeom>
        </p:spPr>
      </p:pic>
    </p:spTree>
    <p:extLst>
      <p:ext uri="{BB962C8B-B14F-4D97-AF65-F5344CB8AC3E}">
        <p14:creationId xmlns:p14="http://schemas.microsoft.com/office/powerpoint/2010/main" val="10545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459846" y="223294"/>
            <a:ext cx="54767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313658" y="889421"/>
            <a:ext cx="3449451" cy="719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Una variable aleatoria continua X está normalmente distribuida si su </a:t>
            </a:r>
            <a:r>
              <a:rPr lang="es-MX" b="1" dirty="0">
                <a:solidFill>
                  <a:schemeClr val="tx1"/>
                </a:solidFill>
              </a:rPr>
              <a:t>función de densidad </a:t>
            </a:r>
            <a:r>
              <a:rPr lang="es-MX" dirty="0">
                <a:solidFill>
                  <a:schemeClr val="tx1"/>
                </a:solidFill>
              </a:rPr>
              <a:t>sigue la forma:</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CFC6787-EA9B-4C71-B7E0-E86DFD0195DA}"/>
                  </a:ext>
                </a:extLst>
              </p:cNvPr>
              <p:cNvSpPr txBox="1"/>
              <p:nvPr/>
            </p:nvSpPr>
            <p:spPr>
              <a:xfrm>
                <a:off x="631533" y="1970134"/>
                <a:ext cx="2526846" cy="4449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𝑓</m:t>
                      </m:r>
                      <m:d>
                        <m:dPr>
                          <m:ctrlPr>
                            <a:rPr lang="es-MX" b="0" i="1" smtClean="0">
                              <a:solidFill>
                                <a:schemeClr val="tx1"/>
                              </a:solidFill>
                              <a:latin typeface="Cambria Math" panose="02040503050406030204" pitchFamily="18" charset="0"/>
                            </a:rPr>
                          </m:ctrlPr>
                        </m:dPr>
                        <m:e>
                          <m:r>
                            <a:rPr lang="es-MX" b="0" i="1" smtClean="0">
                              <a:solidFill>
                                <a:schemeClr val="tx1"/>
                              </a:solidFill>
                              <a:latin typeface="Cambria Math" panose="02040503050406030204" pitchFamily="18" charset="0"/>
                            </a:rPr>
                            <m:t>𝑥</m:t>
                          </m:r>
                        </m:e>
                      </m:d>
                      <m:r>
                        <a:rPr lang="es-MX" b="0" i="1" smtClean="0">
                          <a:solidFill>
                            <a:schemeClr val="tx1"/>
                          </a:solidFill>
                          <a:latin typeface="Cambria Math" panose="02040503050406030204" pitchFamily="18" charset="0"/>
                        </a:rPr>
                        <m:t>=</m:t>
                      </m:r>
                      <m:f>
                        <m:fPr>
                          <m:ctrlPr>
                            <a:rPr lang="es-MX" b="0" i="1" smtClean="0">
                              <a:solidFill>
                                <a:schemeClr val="tx1"/>
                              </a:solidFill>
                              <a:latin typeface="Cambria Math" panose="02040503050406030204" pitchFamily="18" charset="0"/>
                            </a:rPr>
                          </m:ctrlPr>
                        </m:fPr>
                        <m:num>
                          <m:r>
                            <a:rPr lang="es-MX" b="0" i="1" smtClean="0">
                              <a:solidFill>
                                <a:schemeClr val="tx1"/>
                              </a:solidFill>
                              <a:latin typeface="Cambria Math" panose="02040503050406030204" pitchFamily="18" charset="0"/>
                            </a:rPr>
                            <m:t>1</m:t>
                          </m:r>
                        </m:num>
                        <m:den>
                          <m:r>
                            <a:rPr lang="es-MX" b="0" i="1" smtClean="0">
                              <a:solidFill>
                                <a:schemeClr val="tx1"/>
                              </a:solidFill>
                              <a:latin typeface="Cambria Math" panose="02040503050406030204" pitchFamily="18" charset="0"/>
                              <a:ea typeface="Cambria Math" panose="02040503050406030204" pitchFamily="18" charset="0"/>
                            </a:rPr>
                            <m:t>𝜎</m:t>
                          </m:r>
                          <m:rad>
                            <m:radPr>
                              <m:degHide m:val="on"/>
                              <m:ctrlPr>
                                <a:rPr lang="es-MX" b="0" i="1" smtClean="0">
                                  <a:solidFill>
                                    <a:schemeClr val="tx1"/>
                                  </a:solidFill>
                                  <a:latin typeface="Cambria Math" panose="02040503050406030204" pitchFamily="18" charset="0"/>
                                  <a:ea typeface="Cambria Math" panose="02040503050406030204" pitchFamily="18" charset="0"/>
                                </a:rPr>
                              </m:ctrlPr>
                            </m:radPr>
                            <m:deg/>
                            <m:e>
                              <m:r>
                                <a:rPr lang="es-MX" b="0" i="1" smtClean="0">
                                  <a:solidFill>
                                    <a:schemeClr val="tx1"/>
                                  </a:solidFill>
                                  <a:latin typeface="Cambria Math" panose="02040503050406030204" pitchFamily="18" charset="0"/>
                                  <a:ea typeface="Cambria Math" panose="02040503050406030204" pitchFamily="18" charset="0"/>
                                </a:rPr>
                                <m:t>2</m:t>
                              </m:r>
                              <m:r>
                                <a:rPr lang="es-MX" b="0" i="1" smtClean="0">
                                  <a:solidFill>
                                    <a:schemeClr val="tx1"/>
                                  </a:solidFill>
                                  <a:latin typeface="Cambria Math" panose="02040503050406030204" pitchFamily="18" charset="0"/>
                                  <a:ea typeface="Cambria Math" panose="02040503050406030204" pitchFamily="18" charset="0"/>
                                </a:rPr>
                                <m:t>𝜋</m:t>
                              </m:r>
                            </m:e>
                          </m:rad>
                        </m:den>
                      </m:f>
                      <m:r>
                        <m:rPr>
                          <m:sty m:val="p"/>
                        </m:rPr>
                        <a:rPr lang="es-MX" b="0" i="0" smtClean="0">
                          <a:solidFill>
                            <a:schemeClr val="tx1"/>
                          </a:solidFill>
                          <a:latin typeface="Cambria Math" panose="02040503050406030204" pitchFamily="18" charset="0"/>
                        </a:rPr>
                        <m:t>exp</m:t>
                      </m:r>
                      <m:r>
                        <a:rPr lang="es-MX" b="0" i="1" smtClean="0">
                          <a:solidFill>
                            <a:schemeClr val="tx1"/>
                          </a:solidFill>
                          <a:latin typeface="Cambria Math" panose="02040503050406030204" pitchFamily="18" charset="0"/>
                        </a:rPr>
                        <m:t>⁡</m:t>
                      </m:r>
                      <m:d>
                        <m:dPr>
                          <m:begChr m:val="{"/>
                          <m:endChr m:val="}"/>
                          <m:ctrlPr>
                            <a:rPr lang="es-MX" b="0" i="1" smtClean="0">
                              <a:solidFill>
                                <a:schemeClr val="tx1"/>
                              </a:solidFill>
                              <a:latin typeface="Cambria Math" panose="02040503050406030204" pitchFamily="18" charset="0"/>
                            </a:rPr>
                          </m:ctrlPr>
                        </m:dPr>
                        <m:e>
                          <m:f>
                            <m:fPr>
                              <m:ctrlPr>
                                <a:rPr lang="es-MX"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2</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𝜎</m:t>
                                  </m:r>
                                </m:e>
                                <m:sup>
                                  <m:r>
                                    <a:rPr lang="es-ES" b="0" i="1" smtClean="0">
                                      <a:solidFill>
                                        <a:schemeClr val="tx1"/>
                                      </a:solidFill>
                                      <a:latin typeface="Cambria Math" panose="02040503050406030204" pitchFamily="18" charset="0"/>
                                    </a:rPr>
                                    <m:t>2</m:t>
                                  </m:r>
                                </m:sup>
                              </m:sSup>
                            </m:den>
                          </m:f>
                          <m:sSup>
                            <m:sSupPr>
                              <m:ctrlPr>
                                <a:rPr lang="es-ES" b="0" i="1" smtClean="0">
                                  <a:solidFill>
                                    <a:schemeClr val="tx1"/>
                                  </a:solidFill>
                                  <a:latin typeface="Cambria Math" panose="02040503050406030204" pitchFamily="18" charset="0"/>
                                </a:rPr>
                              </m:ctrlPr>
                            </m:sSupPr>
                            <m:e>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𝑥</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𝜇</m:t>
                              </m:r>
                              <m:r>
                                <a:rPr lang="es-ES" i="1">
                                  <a:solidFill>
                                    <a:schemeClr val="tx1"/>
                                  </a:solidFill>
                                  <a:latin typeface="Cambria Math" panose="02040503050406030204" pitchFamily="18" charset="0"/>
                                </a:rPr>
                                <m:t>)</m:t>
                              </m:r>
                            </m:e>
                            <m:sup>
                              <m:r>
                                <a:rPr lang="es-ES" b="0" i="1" smtClean="0">
                                  <a:solidFill>
                                    <a:schemeClr val="tx1"/>
                                  </a:solidFill>
                                  <a:latin typeface="Cambria Math" panose="02040503050406030204" pitchFamily="18" charset="0"/>
                                </a:rPr>
                                <m:t>2</m:t>
                              </m:r>
                            </m:sup>
                          </m:sSup>
                        </m:e>
                      </m:d>
                    </m:oMath>
                  </m:oMathPara>
                </a14:m>
                <a:endParaRPr lang="es-CO" dirty="0">
                  <a:solidFill>
                    <a:schemeClr val="tx1"/>
                  </a:solidFill>
                </a:endParaRPr>
              </a:p>
            </p:txBody>
          </p:sp>
        </mc:Choice>
        <mc:Fallback xmlns="">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631533" y="1970134"/>
                <a:ext cx="2526846" cy="444994"/>
              </a:xfrm>
              <a:prstGeom prst="rect">
                <a:avLst/>
              </a:prstGeom>
              <a:blipFill>
                <a:blip r:embed="rId3"/>
                <a:stretch>
                  <a:fillRect l="-1932" b="-1095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Google Shape;2169;p42">
                <a:extLst>
                  <a:ext uri="{FF2B5EF4-FFF2-40B4-BE49-F238E27FC236}">
                    <a16:creationId xmlns:a16="http://schemas.microsoft.com/office/drawing/2014/main" id="{79498060-D5A2-33D5-8569-C06448A58A90}"/>
                  </a:ext>
                </a:extLst>
              </p:cNvPr>
              <p:cNvSpPr txBox="1">
                <a:spLocks/>
              </p:cNvSpPr>
              <p:nvPr/>
            </p:nvSpPr>
            <p:spPr>
              <a:xfrm>
                <a:off x="338106" y="2449911"/>
                <a:ext cx="3113701" cy="1557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Donde</a:t>
                </a:r>
                <a14:m>
                  <m:oMath xmlns:m="http://schemas.openxmlformats.org/officeDocument/2006/math">
                    <m:r>
                      <a:rPr lang="es-ES" b="0" i="0" smtClean="0">
                        <a:latin typeface="Cambria Math" panose="02040503050406030204" pitchFamily="18" charset="0"/>
                      </a:rPr>
                      <m:t> </m:t>
                    </m:r>
                  </m:oMath>
                </a14:m>
                <a:endParaRPr lang="es-ES" b="0" i="0" dirty="0">
                  <a:latin typeface="Cambria Math" panose="02040503050406030204" pitchFamily="18" charset="0"/>
                </a:endParaRPr>
              </a:p>
              <a:p>
                <a:pPr marL="0" indent="0">
                  <a:buSzPts val="1100"/>
                  <a:buFont typeface="Arial"/>
                  <a:buNone/>
                </a:pPr>
                <a14:m>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m:t>
                    </m:r>
                  </m:oMath>
                </a14:m>
                <a:r>
                  <a:rPr lang="es-ES" dirty="0">
                    <a:solidFill>
                      <a:schemeClr val="tx1"/>
                    </a:solidFill>
                  </a:rPr>
                  <a:t> </a:t>
                </a:r>
                <a:endParaRPr lang="es-ES" dirty="0">
                  <a:solidFill>
                    <a:srgbClr val="00B0F0"/>
                  </a:solidFill>
                </a:endParaRPr>
              </a:p>
              <a:p>
                <a:pPr marL="0" indent="0">
                  <a:buSzPts val="1100"/>
                </a:pPr>
                <a14:m>
                  <m:oMath xmlns:m="http://schemas.openxmlformats.org/officeDocument/2006/math">
                    <m:nary>
                      <m:naryPr>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sub>
                      <m:sup>
                        <m:r>
                          <a:rPr lang="es-ES" b="0" i="1" smtClean="0">
                            <a:latin typeface="Cambria Math" panose="02040503050406030204" pitchFamily="18" charset="0"/>
                            <a:ea typeface="Cambria Math" panose="02040503050406030204" pitchFamily="18" charset="0"/>
                          </a:rPr>
                          <m:t>∞</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b="0" i="1" smtClean="0">
                        <a:latin typeface="Cambria Math" panose="02040503050406030204" pitchFamily="18" charset="0"/>
                      </a:rPr>
                      <m:t>𝑑𝑥</m:t>
                    </m:r>
                    <m:r>
                      <a:rPr lang="es-ES" b="0" i="1" smtClean="0">
                        <a:latin typeface="Cambria Math" panose="02040503050406030204" pitchFamily="18" charset="0"/>
                      </a:rPr>
                      <m:t>=1</m:t>
                    </m:r>
                  </m:oMath>
                </a14:m>
                <a:r>
                  <a:rPr lang="es-ES" dirty="0">
                    <a:solidFill>
                      <a:schemeClr val="tx1"/>
                    </a:solidFill>
                  </a:rPr>
                  <a:t> </a:t>
                </a:r>
                <a:endParaRPr lang="es-ES" dirty="0">
                  <a:solidFill>
                    <a:srgbClr val="00B0F0"/>
                  </a:solidFill>
                </a:endParaRPr>
              </a:p>
              <a:p>
                <a:pPr marL="0" indent="0">
                  <a:buSzPts val="1100"/>
                </a:pPr>
                <a14:m>
                  <m:oMathPara xmlns:m="http://schemas.openxmlformats.org/officeDocument/2006/math">
                    <m:oMathParaPr>
                      <m:jc m:val="centerGroup"/>
                    </m:oMathParaPr>
                    <m:oMath xmlns:m="http://schemas.openxmlformats.org/officeDocument/2006/math">
                      <m:nary>
                        <m:naryPr>
                          <m:ctrlPr>
                            <a:rPr lang="es-ES" i="1">
                              <a:latin typeface="Cambria Math" panose="02040503050406030204" pitchFamily="18" charset="0"/>
                            </a:rPr>
                          </m:ctrlPr>
                        </m:naryPr>
                        <m:sub>
                          <m:r>
                            <a:rPr lang="es-ES" b="0" i="1" smtClean="0">
                              <a:latin typeface="Cambria Math" panose="02040503050406030204" pitchFamily="18" charset="0"/>
                              <a:ea typeface="Cambria Math" panose="02040503050406030204" pitchFamily="18" charset="0"/>
                            </a:rPr>
                            <m:t>𝑎</m:t>
                          </m:r>
                        </m:sub>
                        <m:sup>
                          <m:r>
                            <a:rPr lang="es-ES" b="0" i="1" smtClean="0">
                              <a:latin typeface="Cambria Math" panose="02040503050406030204" pitchFamily="18" charset="0"/>
                              <a:ea typeface="Cambria Math" panose="02040503050406030204" pitchFamily="18" charset="0"/>
                            </a:rPr>
                            <m:t>𝑏</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i="1">
                          <a:latin typeface="Cambria Math" panose="02040503050406030204" pitchFamily="18" charset="0"/>
                        </a:rPr>
                        <m:t>𝑑𝑥</m:t>
                      </m:r>
                      <m:r>
                        <a:rPr lang="es-ES" i="1">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𝑏</m:t>
                      </m:r>
                      <m:r>
                        <a:rPr lang="es-ES" b="0" i="1" smtClean="0">
                          <a:latin typeface="Cambria Math" panose="02040503050406030204" pitchFamily="18" charset="0"/>
                        </a:rPr>
                        <m:t>)</m:t>
                      </m:r>
                    </m:oMath>
                  </m:oMathPara>
                </a14:m>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xmlns="">
          <p:sp>
            <p:nvSpPr>
              <p:cNvPr id="2" name="Google Shape;2169;p42">
                <a:extLst>
                  <a:ext uri="{FF2B5EF4-FFF2-40B4-BE49-F238E27FC236}">
                    <a16:creationId xmlns:a16="http://schemas.microsoft.com/office/drawing/2014/main" id="{79498060-D5A2-33D5-8569-C06448A58A90}"/>
                  </a:ext>
                </a:extLst>
              </p:cNvPr>
              <p:cNvSpPr txBox="1">
                <a:spLocks noRot="1" noChangeAspect="1" noMove="1" noResize="1" noEditPoints="1" noAdjustHandles="1" noChangeArrowheads="1" noChangeShapeType="1" noTextEdit="1"/>
              </p:cNvSpPr>
              <p:nvPr/>
            </p:nvSpPr>
            <p:spPr>
              <a:xfrm>
                <a:off x="338106" y="2449911"/>
                <a:ext cx="3113701" cy="1557134"/>
              </a:xfrm>
              <a:prstGeom prst="rect">
                <a:avLst/>
              </a:prstGeom>
              <a:blipFill>
                <a:blip r:embed="rId4"/>
                <a:stretch>
                  <a:fillRect l="-587"/>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Google Shape;2169;p42">
                <a:extLst>
                  <a:ext uri="{FF2B5EF4-FFF2-40B4-BE49-F238E27FC236}">
                    <a16:creationId xmlns:a16="http://schemas.microsoft.com/office/drawing/2014/main" id="{583AEC49-6AA3-79DA-B9C3-89DAE643E170}"/>
                  </a:ext>
                </a:extLst>
              </p:cNvPr>
              <p:cNvSpPr txBox="1">
                <a:spLocks/>
              </p:cNvSpPr>
              <p:nvPr/>
            </p:nvSpPr>
            <p:spPr>
              <a:xfrm>
                <a:off x="313658" y="4041828"/>
                <a:ext cx="3308773" cy="719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pPr>
                <a:r>
                  <a:rPr lang="es-ES" b="1" dirty="0">
                    <a:solidFill>
                      <a:schemeClr val="tx1"/>
                    </a:solidFill>
                  </a:rPr>
                  <a:t>Parámetros de la distribución: </a:t>
                </a:r>
                <a:r>
                  <a:rPr lang="es-ES" dirty="0">
                    <a:solidFill>
                      <a:schemeClr val="tx1"/>
                    </a:solidFill>
                  </a:rPr>
                  <a:t>media </a:t>
                </a:r>
                <a14:m>
                  <m:oMath xmlns:m="http://schemas.openxmlformats.org/officeDocument/2006/math">
                    <m:r>
                      <a:rPr lang="es-ES" b="0" i="0" smtClean="0">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oMath>
                </a14:m>
                <a:r>
                  <a:rPr lang="es-ES" dirty="0">
                    <a:solidFill>
                      <a:schemeClr val="tx1"/>
                    </a:solidFill>
                  </a:rPr>
                  <a:t> y varianza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rPr>
                          <m:t>2</m:t>
                        </m:r>
                      </m:sup>
                    </m:sSup>
                    <m:r>
                      <a:rPr lang="es-ES" b="0" i="1" smtClean="0">
                        <a:latin typeface="Cambria Math" panose="02040503050406030204" pitchFamily="18" charset="0"/>
                      </a:rPr>
                      <m:t>)</m:t>
                    </m:r>
                  </m:oMath>
                </a14:m>
                <a:r>
                  <a:rPr lang="es-ES" dirty="0">
                    <a:solidFill>
                      <a:schemeClr val="tx1"/>
                    </a:solidFill>
                  </a:rPr>
                  <a:t> de la distribución</a:t>
                </a:r>
                <a:endParaRPr lang="es-ES"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xmlns="">
          <p:sp>
            <p:nvSpPr>
              <p:cNvPr id="3" name="Google Shape;2169;p42">
                <a:extLst>
                  <a:ext uri="{FF2B5EF4-FFF2-40B4-BE49-F238E27FC236}">
                    <a16:creationId xmlns:a16="http://schemas.microsoft.com/office/drawing/2014/main" id="{583AEC49-6AA3-79DA-B9C3-89DAE643E170}"/>
                  </a:ext>
                </a:extLst>
              </p:cNvPr>
              <p:cNvSpPr txBox="1">
                <a:spLocks noRot="1" noChangeAspect="1" noMove="1" noResize="1" noEditPoints="1" noAdjustHandles="1" noChangeArrowheads="1" noChangeShapeType="1" noTextEdit="1"/>
              </p:cNvSpPr>
              <p:nvPr/>
            </p:nvSpPr>
            <p:spPr>
              <a:xfrm>
                <a:off x="313658" y="4041828"/>
                <a:ext cx="3308773" cy="719923"/>
              </a:xfrm>
              <a:prstGeom prst="rect">
                <a:avLst/>
              </a:prstGeom>
              <a:blipFill>
                <a:blip r:embed="rId5"/>
                <a:stretch>
                  <a:fillRect l="-552" r="-1657"/>
                </a:stretch>
              </a:blipFill>
              <a:ln>
                <a:noFill/>
              </a:ln>
            </p:spPr>
            <p:txBody>
              <a:bodyPr/>
              <a:lstStyle/>
              <a:p>
                <a:r>
                  <a:rPr lang="es-CO">
                    <a:noFill/>
                  </a:rPr>
                  <a:t> </a:t>
                </a:r>
              </a:p>
            </p:txBody>
          </p:sp>
        </mc:Fallback>
      </mc:AlternateContent>
      <p:pic>
        <p:nvPicPr>
          <p:cNvPr id="5" name="Imagen 4">
            <a:extLst>
              <a:ext uri="{FF2B5EF4-FFF2-40B4-BE49-F238E27FC236}">
                <a16:creationId xmlns:a16="http://schemas.microsoft.com/office/drawing/2014/main" id="{C1F2F135-460A-4627-26EA-70AC6BDD2C5B}"/>
              </a:ext>
            </a:extLst>
          </p:cNvPr>
          <p:cNvPicPr>
            <a:picLocks noChangeAspect="1"/>
          </p:cNvPicPr>
          <p:nvPr/>
        </p:nvPicPr>
        <p:blipFill>
          <a:blip r:embed="rId6"/>
          <a:stretch>
            <a:fillRect/>
          </a:stretch>
        </p:blipFill>
        <p:spPr>
          <a:xfrm>
            <a:off x="3989121" y="1609344"/>
            <a:ext cx="4523346" cy="2744607"/>
          </a:xfrm>
          <a:prstGeom prst="rect">
            <a:avLst/>
          </a:prstGeom>
        </p:spPr>
      </p:pic>
      <p:sp>
        <p:nvSpPr>
          <p:cNvPr id="6" name="Google Shape;2169;p42">
            <a:extLst>
              <a:ext uri="{FF2B5EF4-FFF2-40B4-BE49-F238E27FC236}">
                <a16:creationId xmlns:a16="http://schemas.microsoft.com/office/drawing/2014/main" id="{6795C311-0448-1BEE-1FC3-4C895098720D}"/>
              </a:ext>
            </a:extLst>
          </p:cNvPr>
          <p:cNvSpPr txBox="1">
            <a:spLocks/>
          </p:cNvSpPr>
          <p:nvPr/>
        </p:nvSpPr>
        <p:spPr>
          <a:xfrm>
            <a:off x="4212792" y="1237390"/>
            <a:ext cx="2406057" cy="371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a:t>
            </a:r>
            <a:r>
              <a:rPr lang="es-ES" sz="1100" dirty="0">
                <a:solidFill>
                  <a:schemeClr val="tx1"/>
                </a:solidFill>
              </a:rPr>
              <a:t>áreas bajo la curva normal</a:t>
            </a:r>
            <a:endParaRPr lang="es-ES" sz="1100" b="1"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343978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B064-B270-4277-BB9A-DA3E4412CB01}"/>
              </a:ext>
            </a:extLst>
          </p:cNvPr>
          <p:cNvSpPr>
            <a:spLocks noGrp="1"/>
          </p:cNvSpPr>
          <p:nvPr>
            <p:ph type="title"/>
          </p:nvPr>
        </p:nvSpPr>
        <p:spPr>
          <a:xfrm>
            <a:off x="144559" y="171648"/>
            <a:ext cx="7704000" cy="572700"/>
          </a:xfrm>
        </p:spPr>
        <p:txBody>
          <a:bodyPr/>
          <a:lstStyle/>
          <a:p>
            <a:r>
              <a:rPr lang="es-MX" b="1" dirty="0"/>
              <a:t>Normalidad </a:t>
            </a:r>
            <a:r>
              <a:rPr lang="es-MX" b="1" dirty="0" err="1"/>
              <a:t>univariada</a:t>
            </a:r>
            <a:endParaRPr lang="es-CO" b="1" dirty="0"/>
          </a:p>
        </p:txBody>
      </p:sp>
      <p:sp>
        <p:nvSpPr>
          <p:cNvPr id="3" name="Subtítulo 2">
            <a:extLst>
              <a:ext uri="{FF2B5EF4-FFF2-40B4-BE49-F238E27FC236}">
                <a16:creationId xmlns:a16="http://schemas.microsoft.com/office/drawing/2014/main" id="{4665B4EC-AD5F-4D48-89D9-9A8466BD3DBB}"/>
              </a:ext>
            </a:extLst>
          </p:cNvPr>
          <p:cNvSpPr>
            <a:spLocks noGrp="1"/>
          </p:cNvSpPr>
          <p:nvPr>
            <p:ph type="subTitle" idx="1"/>
          </p:nvPr>
        </p:nvSpPr>
        <p:spPr>
          <a:xfrm>
            <a:off x="4572000" y="673244"/>
            <a:ext cx="3394799" cy="572701"/>
          </a:xfrm>
        </p:spPr>
        <p:txBody>
          <a:bodyPr/>
          <a:lstStyle/>
          <a:p>
            <a:pPr algn="l"/>
            <a:r>
              <a:rPr lang="es-MX" dirty="0"/>
              <a:t>Adicionalmente, consideramos las siguientes pruebas formales:</a:t>
            </a:r>
            <a:endParaRPr lang="es-CO" dirty="0"/>
          </a:p>
        </p:txBody>
      </p:sp>
      <p:pic>
        <p:nvPicPr>
          <p:cNvPr id="8" name="Imagen 7">
            <a:extLst>
              <a:ext uri="{FF2B5EF4-FFF2-40B4-BE49-F238E27FC236}">
                <a16:creationId xmlns:a16="http://schemas.microsoft.com/office/drawing/2014/main" id="{748DC271-1ED2-4445-90CC-80D206BA72DD}"/>
              </a:ext>
            </a:extLst>
          </p:cNvPr>
          <p:cNvPicPr>
            <a:picLocks noChangeAspect="1"/>
          </p:cNvPicPr>
          <p:nvPr/>
        </p:nvPicPr>
        <p:blipFill rotWithShape="1">
          <a:blip r:embed="rId2"/>
          <a:srcRect l="18949" t="1753" r="17932" b="7766"/>
          <a:stretch/>
        </p:blipFill>
        <p:spPr>
          <a:xfrm>
            <a:off x="4572000" y="1412302"/>
            <a:ext cx="3528611" cy="2710382"/>
          </a:xfrm>
          <a:prstGeom prst="rect">
            <a:avLst/>
          </a:prstGeom>
        </p:spPr>
      </p:pic>
      <p:pic>
        <p:nvPicPr>
          <p:cNvPr id="10" name="Imagen 9">
            <a:extLst>
              <a:ext uri="{FF2B5EF4-FFF2-40B4-BE49-F238E27FC236}">
                <a16:creationId xmlns:a16="http://schemas.microsoft.com/office/drawing/2014/main" id="{E4F1E479-0BF2-44BB-81E3-A695E7D585EC}"/>
              </a:ext>
            </a:extLst>
          </p:cNvPr>
          <p:cNvPicPr>
            <a:picLocks noChangeAspect="1"/>
          </p:cNvPicPr>
          <p:nvPr/>
        </p:nvPicPr>
        <p:blipFill rotWithShape="1">
          <a:blip r:embed="rId3"/>
          <a:srcRect t="11129"/>
          <a:stretch/>
        </p:blipFill>
        <p:spPr>
          <a:xfrm>
            <a:off x="183974" y="747894"/>
            <a:ext cx="4309201" cy="3658568"/>
          </a:xfrm>
          <a:prstGeom prst="rect">
            <a:avLst/>
          </a:prstGeom>
        </p:spPr>
      </p:pic>
      <p:sp>
        <p:nvSpPr>
          <p:cNvPr id="11" name="Rectángulo 10">
            <a:extLst>
              <a:ext uri="{FF2B5EF4-FFF2-40B4-BE49-F238E27FC236}">
                <a16:creationId xmlns:a16="http://schemas.microsoft.com/office/drawing/2014/main" id="{0B8FE218-137F-4842-A4E1-703327F4DF3C}"/>
              </a:ext>
            </a:extLst>
          </p:cNvPr>
          <p:cNvSpPr/>
          <p:nvPr/>
        </p:nvSpPr>
        <p:spPr>
          <a:xfrm>
            <a:off x="475635" y="4395606"/>
            <a:ext cx="3406702" cy="307777"/>
          </a:xfrm>
          <a:prstGeom prst="rect">
            <a:avLst/>
          </a:prstGeom>
        </p:spPr>
        <p:txBody>
          <a:bodyPr wrap="none">
            <a:spAutoFit/>
          </a:bodyPr>
          <a:lstStyle/>
          <a:p>
            <a:pPr>
              <a:buSzPts val="1100"/>
            </a:pPr>
            <a:r>
              <a:rPr lang="es-ES" b="1" dirty="0">
                <a:solidFill>
                  <a:schemeClr val="tx1"/>
                </a:solidFill>
              </a:rPr>
              <a:t>Figura 4. </a:t>
            </a:r>
            <a:r>
              <a:rPr lang="es-ES" dirty="0">
                <a:solidFill>
                  <a:schemeClr val="tx1"/>
                </a:solidFill>
              </a:rPr>
              <a:t>QQ-</a:t>
            </a:r>
            <a:r>
              <a:rPr lang="es-ES" dirty="0" err="1">
                <a:solidFill>
                  <a:schemeClr val="tx1"/>
                </a:solidFill>
              </a:rPr>
              <a:t>plot</a:t>
            </a:r>
            <a:r>
              <a:rPr lang="es-ES" dirty="0">
                <a:solidFill>
                  <a:schemeClr val="tx1"/>
                </a:solidFill>
              </a:rPr>
              <a:t> en distribución normal</a:t>
            </a:r>
          </a:p>
        </p:txBody>
      </p:sp>
      <p:sp>
        <p:nvSpPr>
          <p:cNvPr id="12" name="Rectángulo 11">
            <a:extLst>
              <a:ext uri="{FF2B5EF4-FFF2-40B4-BE49-F238E27FC236}">
                <a16:creationId xmlns:a16="http://schemas.microsoft.com/office/drawing/2014/main" id="{F5F72DA2-8F41-4ABC-A945-E102990AC291}"/>
              </a:ext>
            </a:extLst>
          </p:cNvPr>
          <p:cNvSpPr/>
          <p:nvPr/>
        </p:nvSpPr>
        <p:spPr>
          <a:xfrm>
            <a:off x="4572000" y="4162479"/>
            <a:ext cx="3903633" cy="307777"/>
          </a:xfrm>
          <a:prstGeom prst="rect">
            <a:avLst/>
          </a:prstGeom>
        </p:spPr>
        <p:txBody>
          <a:bodyPr wrap="none">
            <a:spAutoFit/>
          </a:bodyPr>
          <a:lstStyle/>
          <a:p>
            <a:pPr>
              <a:buSzPts val="1100"/>
            </a:pPr>
            <a:r>
              <a:rPr lang="es-ES" b="1" dirty="0">
                <a:solidFill>
                  <a:schemeClr val="tx1"/>
                </a:solidFill>
              </a:rPr>
              <a:t>Tabla 2.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sp>
        <p:nvSpPr>
          <p:cNvPr id="4" name="Google Shape;3095;p77" descr="Timeline background shape">
            <a:extLst>
              <a:ext uri="{FF2B5EF4-FFF2-40B4-BE49-F238E27FC236}">
                <a16:creationId xmlns:a16="http://schemas.microsoft.com/office/drawing/2014/main" id="{B085BF6A-A0D8-A74A-3A1F-20B27CAFA7D4}"/>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18777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720000" y="389727"/>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70234" y="1112200"/>
            <a:ext cx="4887311" cy="32429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2445315" y="4355126"/>
            <a:ext cx="4948791"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Resumen de variables continuas (mediana e IQR)</a:t>
            </a:r>
          </a:p>
        </p:txBody>
      </p:sp>
      <p:pic>
        <p:nvPicPr>
          <p:cNvPr id="4" name="Imagen 3">
            <a:extLst>
              <a:ext uri="{FF2B5EF4-FFF2-40B4-BE49-F238E27FC236}">
                <a16:creationId xmlns:a16="http://schemas.microsoft.com/office/drawing/2014/main" id="{91353945-8AFC-4028-BF24-7798B25D2B7B}"/>
              </a:ext>
            </a:extLst>
          </p:cNvPr>
          <p:cNvPicPr>
            <a:picLocks noChangeAspect="1"/>
          </p:cNvPicPr>
          <p:nvPr/>
        </p:nvPicPr>
        <p:blipFill rotWithShape="1">
          <a:blip r:embed="rId2"/>
          <a:srcRect l="5871" t="3383" r="4837" b="8947"/>
          <a:stretch/>
        </p:blipFill>
        <p:spPr>
          <a:xfrm>
            <a:off x="2438467" y="1175213"/>
            <a:ext cx="4579883" cy="3116900"/>
          </a:xfrm>
          <a:prstGeom prst="rect">
            <a:avLst/>
          </a:prstGeom>
        </p:spPr>
      </p:pic>
      <p:sp>
        <p:nvSpPr>
          <p:cNvPr id="3" name="Google Shape;3095;p77" descr="Timeline background shape">
            <a:extLst>
              <a:ext uri="{FF2B5EF4-FFF2-40B4-BE49-F238E27FC236}">
                <a16:creationId xmlns:a16="http://schemas.microsoft.com/office/drawing/2014/main" id="{E7A0491A-4B97-7B70-36A0-2770C11BF2B6}"/>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3899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0E695-0D81-425E-9C95-CE66334BBA34}"/>
              </a:ext>
            </a:extLst>
          </p:cNvPr>
          <p:cNvSpPr>
            <a:spLocks noGrp="1"/>
          </p:cNvSpPr>
          <p:nvPr>
            <p:ph type="title"/>
          </p:nvPr>
        </p:nvSpPr>
        <p:spPr>
          <a:xfrm>
            <a:off x="431612" y="113126"/>
            <a:ext cx="7704000" cy="572700"/>
          </a:xfrm>
        </p:spPr>
        <p:txBody>
          <a:bodyPr/>
          <a:lstStyle/>
          <a:p>
            <a:r>
              <a:rPr lang="es-MX" dirty="0"/>
              <a:t>Transformaciones</a:t>
            </a:r>
            <a:endParaRPr lang="es-CO" dirty="0"/>
          </a:p>
        </p:txBody>
      </p:sp>
      <p:sp>
        <p:nvSpPr>
          <p:cNvPr id="7" name="Subtítulo 2">
            <a:extLst>
              <a:ext uri="{FF2B5EF4-FFF2-40B4-BE49-F238E27FC236}">
                <a16:creationId xmlns:a16="http://schemas.microsoft.com/office/drawing/2014/main" id="{8F081EC4-B09C-4DB7-A265-DF2CDF67BB0A}"/>
              </a:ext>
            </a:extLst>
          </p:cNvPr>
          <p:cNvSpPr>
            <a:spLocks noGrp="1"/>
          </p:cNvSpPr>
          <p:nvPr>
            <p:ph type="subTitle" idx="1"/>
          </p:nvPr>
        </p:nvSpPr>
        <p:spPr>
          <a:xfrm>
            <a:off x="299181" y="658341"/>
            <a:ext cx="8202192" cy="572700"/>
          </a:xfrm>
        </p:spPr>
        <p:txBody>
          <a:bodyPr/>
          <a:lstStyle/>
          <a:p>
            <a:pPr algn="l"/>
            <a:r>
              <a:rPr lang="es-MX" dirty="0"/>
              <a:t>Un ejercicio análogo es aplicado para las transformaciones sobre la variable continua:</a:t>
            </a:r>
            <a:endParaRPr lang="es-CO" dirty="0"/>
          </a:p>
        </p:txBody>
      </p:sp>
      <p:pic>
        <p:nvPicPr>
          <p:cNvPr id="4" name="Imagen 3" descr="Captura de pantalla de un celular&#10;&#10;Descripción generada automáticamente">
            <a:extLst>
              <a:ext uri="{FF2B5EF4-FFF2-40B4-BE49-F238E27FC236}">
                <a16:creationId xmlns:a16="http://schemas.microsoft.com/office/drawing/2014/main" id="{D406FA1A-B686-874B-1EFC-D950A65330F9}"/>
              </a:ext>
            </a:extLst>
          </p:cNvPr>
          <p:cNvPicPr>
            <a:picLocks noChangeAspect="1"/>
          </p:cNvPicPr>
          <p:nvPr/>
        </p:nvPicPr>
        <p:blipFill>
          <a:blip r:embed="rId2"/>
          <a:stretch>
            <a:fillRect/>
          </a:stretch>
        </p:blipFill>
        <p:spPr>
          <a:xfrm>
            <a:off x="5634843" y="1130342"/>
            <a:ext cx="2271200" cy="3705873"/>
          </a:xfrm>
          <a:prstGeom prst="rect">
            <a:avLst/>
          </a:prstGeom>
        </p:spPr>
      </p:pic>
      <p:pic>
        <p:nvPicPr>
          <p:cNvPr id="6" name="Imagen 5" descr="Gráfico&#10;&#10;Descripción generada automáticamente">
            <a:extLst>
              <a:ext uri="{FF2B5EF4-FFF2-40B4-BE49-F238E27FC236}">
                <a16:creationId xmlns:a16="http://schemas.microsoft.com/office/drawing/2014/main" id="{ABEB50F6-8DF6-CF83-0E7C-2AA69A3B1928}"/>
              </a:ext>
            </a:extLst>
          </p:cNvPr>
          <p:cNvPicPr>
            <a:picLocks noChangeAspect="1"/>
          </p:cNvPicPr>
          <p:nvPr/>
        </p:nvPicPr>
        <p:blipFill>
          <a:blip r:embed="rId3"/>
          <a:stretch>
            <a:fillRect/>
          </a:stretch>
        </p:blipFill>
        <p:spPr>
          <a:xfrm>
            <a:off x="1226435" y="1132568"/>
            <a:ext cx="3703647" cy="3703647"/>
          </a:xfrm>
          <a:prstGeom prst="rect">
            <a:avLst/>
          </a:prstGeom>
        </p:spPr>
      </p:pic>
      <p:sp>
        <p:nvSpPr>
          <p:cNvPr id="8" name="Google Shape;3095;p77" descr="Timeline background shape">
            <a:extLst>
              <a:ext uri="{FF2B5EF4-FFF2-40B4-BE49-F238E27FC236}">
                <a16:creationId xmlns:a16="http://schemas.microsoft.com/office/drawing/2014/main" id="{FFC67B7C-746B-3DAA-693D-E4DF7FF38C5E}"/>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79375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237145"/>
            <a:ext cx="5261658" cy="1049411"/>
          </a:xfrm>
        </p:spPr>
        <p:txBody>
          <a:bodyPr/>
          <a:lstStyle/>
          <a:p>
            <a:r>
              <a:rPr lang="es-MX" dirty="0"/>
              <a:t>Valores atípicos (detección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222353" y="1394665"/>
            <a:ext cx="4541699" cy="1157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perspectiva univariante selecciona como valores atípicos aquellas observaciones que caen fuera de los rangos de la distribución. Considérese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AFCCAB-5A08-4037-9DAB-24AAF3950365}"/>
                  </a:ext>
                </a:extLst>
              </p:cNvPr>
              <p:cNvSpPr txBox="1"/>
              <p:nvPr/>
            </p:nvSpPr>
            <p:spPr>
              <a:xfrm>
                <a:off x="954607" y="2368087"/>
                <a:ext cx="29333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 </m:t>
                      </m:r>
                      <m:sSup>
                        <m:sSupPr>
                          <m:ctrlPr>
                            <a:rPr lang="es-MX"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m:t>
                          </m:r>
                        </m:sup>
                      </m:sSup>
                      <m:r>
                        <a:rPr lang="es-MX" i="1">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xmlns="">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954607" y="2368087"/>
                <a:ext cx="2933304" cy="215444"/>
              </a:xfrm>
              <a:prstGeom prst="rect">
                <a:avLst/>
              </a:prstGeom>
              <a:blipFill>
                <a:blip r:embed="rId2"/>
                <a:stretch>
                  <a:fillRect r="-1663" b="-3333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5476131" y="624882"/>
            <a:ext cx="2349305" cy="18507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73381C51-354C-4564-81A8-FF4D96251FE0}"/>
                  </a:ext>
                </a:extLst>
              </p:cNvPr>
              <p:cNvSpPr/>
              <p:nvPr/>
            </p:nvSpPr>
            <p:spPr>
              <a:xfrm>
                <a:off x="374632" y="2728663"/>
                <a:ext cx="3832803" cy="1661993"/>
              </a:xfrm>
              <a:prstGeom prst="rect">
                <a:avLst/>
              </a:prstGeom>
            </p:spPr>
            <p:txBody>
              <a:bodyPr wrap="square">
                <a:spAutoFit/>
              </a:bodyPr>
              <a:lstStyle/>
              <a:p>
                <a:pPr>
                  <a:buSzPts val="1100"/>
                </a:pPr>
                <a:r>
                  <a:rPr lang="es-MX" dirty="0">
                    <a:solidFill>
                      <a:schemeClr val="tx1"/>
                    </a:solidFill>
                  </a:rPr>
                  <a:t>Hay otros criterios </a:t>
                </a:r>
                <a:r>
                  <a:rPr lang="es-MX" b="1" dirty="0" err="1">
                    <a:solidFill>
                      <a:schemeClr val="tx1"/>
                    </a:solidFill>
                  </a:rPr>
                  <a:t>Hair</a:t>
                </a:r>
                <a:r>
                  <a:rPr lang="es-MX" b="1" dirty="0">
                    <a:solidFill>
                      <a:schemeClr val="tx1"/>
                    </a:solidFill>
                  </a:rPr>
                  <a:t> et al. (1999): </a:t>
                </a:r>
              </a:p>
              <a:p>
                <a:pPr>
                  <a:buSzPts val="1100"/>
                </a:pPr>
                <a:endParaRPr lang="es-MX" b="1"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pequeñas, </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smtClean="0">
                        <a:latin typeface="Cambria Math" panose="02040503050406030204" pitchFamily="18" charset="0"/>
                      </a:rPr>
                      <m:t> </m:t>
                    </m:r>
                  </m:oMath>
                </a14:m>
                <a:r>
                  <a:rPr lang="es-MX" sz="1200" dirty="0">
                    <a:solidFill>
                      <a:schemeClr val="tx1"/>
                    </a:solidFill>
                  </a:rPr>
                  <a:t>tiene valores estándar de 2,5 o superiores.</a:t>
                </a:r>
              </a:p>
              <a:p>
                <a:pPr algn="ctr">
                  <a:buSzPts val="1100"/>
                </a:pPr>
                <a:endParaRPr lang="es-MX" sz="1200"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mayores,</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 </m:t>
                        </m:r>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a:latin typeface="Cambria Math" panose="02040503050406030204" pitchFamily="18" charset="0"/>
                      </a:rPr>
                      <m:t> </m:t>
                    </m:r>
                  </m:oMath>
                </a14:m>
                <a:r>
                  <a:rPr lang="es-MX" sz="1200" dirty="0">
                    <a:solidFill>
                      <a:schemeClr val="tx1"/>
                    </a:solidFill>
                  </a:rPr>
                  <a:t>tiene valores estándar de 3 – 4 o superiores.</a:t>
                </a:r>
              </a:p>
              <a:p>
                <a:pPr algn="ctr">
                  <a:buSzPts val="1100"/>
                </a:pPr>
                <a:endParaRPr lang="es-MX" dirty="0"/>
              </a:p>
            </p:txBody>
          </p:sp>
        </mc:Choice>
        <mc:Fallback xmlns="">
          <p:sp>
            <p:nvSpPr>
              <p:cNvPr id="10" name="Rectángulo 9">
                <a:extLst>
                  <a:ext uri="{FF2B5EF4-FFF2-40B4-BE49-F238E27FC236}">
                    <a16:creationId xmlns:a16="http://schemas.microsoft.com/office/drawing/2014/main" id="{73381C51-354C-4564-81A8-FF4D96251FE0}"/>
                  </a:ext>
                </a:extLst>
              </p:cNvPr>
              <p:cNvSpPr>
                <a:spLocks noRot="1" noChangeAspect="1" noMove="1" noResize="1" noEditPoints="1" noAdjustHandles="1" noChangeArrowheads="1" noChangeShapeType="1" noTextEdit="1"/>
              </p:cNvSpPr>
              <p:nvPr/>
            </p:nvSpPr>
            <p:spPr>
              <a:xfrm>
                <a:off x="374632" y="2728663"/>
                <a:ext cx="3832803" cy="1661993"/>
              </a:xfrm>
              <a:prstGeom prst="rect">
                <a:avLst/>
              </a:prstGeom>
              <a:blipFill>
                <a:blip r:embed="rId3"/>
                <a:stretch>
                  <a:fillRect l="-477" t="-735"/>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99345" y="2816210"/>
            <a:ext cx="3541270" cy="191953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5861403" y="2423769"/>
            <a:ext cx="1578758"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1</a:t>
            </a:r>
            <a:r>
              <a:rPr lang="es-ES" sz="1100" dirty="0">
                <a:solidFill>
                  <a:schemeClr val="tx1"/>
                </a:solidFill>
              </a:rPr>
              <a:t>. criterio IQR</a:t>
            </a:r>
          </a:p>
          <a:p>
            <a:pPr marL="0" indent="0" algn="l">
              <a:buSzPts val="1100"/>
              <a:buFont typeface="Arial"/>
              <a:buNone/>
            </a:pPr>
            <a:endParaRPr lang="es-ES" sz="1100" dirty="0"/>
          </a:p>
          <a:p>
            <a:pPr marL="0" indent="0" algn="l">
              <a:buSzPts val="1100"/>
              <a:buFont typeface="Arial"/>
              <a:buNone/>
            </a:pPr>
            <a:endParaRPr lang="es-ES" sz="11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5410525" y="4688808"/>
            <a:ext cx="248051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2</a:t>
            </a:r>
            <a:r>
              <a:rPr lang="es-ES" sz="1100" dirty="0">
                <a:solidFill>
                  <a:schemeClr val="tx1"/>
                </a:solidFill>
              </a:rPr>
              <a:t>. criterio de </a:t>
            </a:r>
            <a:r>
              <a:rPr lang="es-ES" sz="1100" dirty="0" err="1">
                <a:solidFill>
                  <a:schemeClr val="tx1"/>
                </a:solidFill>
              </a:rPr>
              <a:t>Hair</a:t>
            </a:r>
            <a:r>
              <a:rPr lang="es-ES" sz="1100" dirty="0">
                <a:solidFill>
                  <a:schemeClr val="tx1"/>
                </a:solidFill>
              </a:rPr>
              <a:t> et al. (1999)</a:t>
            </a:r>
          </a:p>
          <a:p>
            <a:pPr marL="0" indent="0" algn="l">
              <a:buSzPts val="1100"/>
              <a:buFont typeface="Arial"/>
              <a:buNone/>
            </a:pPr>
            <a:endParaRPr lang="es-ES" sz="1100" dirty="0"/>
          </a:p>
          <a:p>
            <a:pPr marL="0" indent="0" algn="l">
              <a:buSzPts val="1100"/>
              <a:buFont typeface="Arial"/>
              <a:buNone/>
            </a:pPr>
            <a:endParaRPr lang="es-ES" sz="11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2290737" y="4300755"/>
            <a:ext cx="2645830" cy="738664"/>
          </a:xfrm>
          <a:prstGeom prst="rect">
            <a:avLst/>
          </a:prstGeom>
        </p:spPr>
        <p:txBody>
          <a:bodyPr wrap="square">
            <a:spAutoFit/>
          </a:bodyPr>
          <a:lstStyle/>
          <a:p>
            <a:pPr>
              <a:buSzPts val="1100"/>
            </a:pPr>
            <a:r>
              <a:rPr lang="es-MX" b="1" dirty="0">
                <a:solidFill>
                  <a:schemeClr val="tx1"/>
                </a:solidFill>
              </a:rPr>
              <a:t>¿Mantenimiento o eliminación de valores atípicos?</a:t>
            </a:r>
            <a:endParaRPr lang="es-MX" b="1" dirty="0"/>
          </a:p>
        </p:txBody>
      </p:sp>
      <p:pic>
        <p:nvPicPr>
          <p:cNvPr id="4" name="Imagen 3" descr="Gráfico, Gráfico de dispersión&#10;&#10;Descripción generada automáticamente">
            <a:extLst>
              <a:ext uri="{FF2B5EF4-FFF2-40B4-BE49-F238E27FC236}">
                <a16:creationId xmlns:a16="http://schemas.microsoft.com/office/drawing/2014/main" id="{4FD7D62C-8906-7BCA-86EC-747F653BAC26}"/>
              </a:ext>
            </a:extLst>
          </p:cNvPr>
          <p:cNvPicPr>
            <a:picLocks noChangeAspect="1"/>
          </p:cNvPicPr>
          <p:nvPr/>
        </p:nvPicPr>
        <p:blipFill rotWithShape="1">
          <a:blip r:embed="rId4"/>
          <a:srcRect l="4747" t="11033" r="3324" b="8885"/>
          <a:stretch/>
        </p:blipFill>
        <p:spPr>
          <a:xfrm>
            <a:off x="5585568" y="725188"/>
            <a:ext cx="2134361" cy="1674727"/>
          </a:xfrm>
          <a:prstGeom prst="rect">
            <a:avLst/>
          </a:prstGeom>
        </p:spPr>
      </p:pic>
      <p:pic>
        <p:nvPicPr>
          <p:cNvPr id="6" name="Imagen 5" descr="Gráfico, Gráfico de dispersión&#10;&#10;Descripción generada automáticamente">
            <a:extLst>
              <a:ext uri="{FF2B5EF4-FFF2-40B4-BE49-F238E27FC236}">
                <a16:creationId xmlns:a16="http://schemas.microsoft.com/office/drawing/2014/main" id="{B1CBC67F-5EAC-68BE-E364-C65D8119027C}"/>
              </a:ext>
            </a:extLst>
          </p:cNvPr>
          <p:cNvPicPr>
            <a:picLocks noChangeAspect="1"/>
          </p:cNvPicPr>
          <p:nvPr/>
        </p:nvPicPr>
        <p:blipFill rotWithShape="1">
          <a:blip r:embed="rId5"/>
          <a:srcRect t="12066" b="8740"/>
          <a:stretch/>
        </p:blipFill>
        <p:spPr>
          <a:xfrm>
            <a:off x="4993263" y="2861948"/>
            <a:ext cx="3315037" cy="1828058"/>
          </a:xfrm>
          <a:prstGeom prst="rect">
            <a:avLst/>
          </a:prstGeom>
        </p:spPr>
      </p:pic>
    </p:spTree>
    <p:extLst>
      <p:ext uri="{BB962C8B-B14F-4D97-AF65-F5344CB8AC3E}">
        <p14:creationId xmlns:p14="http://schemas.microsoft.com/office/powerpoint/2010/main" val="375092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1449106" y="2567244"/>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5345884" y="2424069"/>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144911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108" name="Google Shape;2108;p38"/>
          <p:cNvSpPr txBox="1">
            <a:spLocks noGrp="1"/>
          </p:cNvSpPr>
          <p:nvPr>
            <p:ph type="title" idx="9"/>
          </p:nvPr>
        </p:nvSpPr>
        <p:spPr>
          <a:xfrm>
            <a:off x="534588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2" name="Google Shape;2112;p38"/>
          <p:cNvSpPr txBox="1">
            <a:spLocks noGrp="1"/>
          </p:cNvSpPr>
          <p:nvPr>
            <p:ph type="subTitle" idx="16"/>
          </p:nvPr>
        </p:nvSpPr>
        <p:spPr>
          <a:xfrm>
            <a:off x="1449106"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5345885"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Análisis </a:t>
            </a:r>
            <a:r>
              <a:rPr lang="es-MX" dirty="0" err="1"/>
              <a:t>univariado</a:t>
            </a:r>
            <a:endParaRPr dirty="0"/>
          </a:p>
        </p:txBody>
      </p:sp>
      <p:sp>
        <p:nvSpPr>
          <p:cNvPr id="2118" name="Google Shape;2118;p38"/>
          <p:cNvSpPr/>
          <p:nvPr/>
        </p:nvSpPr>
        <p:spPr>
          <a:xfrm rot="10800000">
            <a:off x="1058672"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12037" y="251470"/>
            <a:ext cx="7704000" cy="572700"/>
          </a:xfrm>
        </p:spPr>
        <p:txBody>
          <a:bodyPr/>
          <a:lstStyle/>
          <a:p>
            <a:r>
              <a:rPr lang="es-MX" dirty="0"/>
              <a:t>Comparación: </a:t>
            </a:r>
            <a:r>
              <a:rPr lang="es-MX" dirty="0" err="1"/>
              <a:t>outliers</a:t>
            </a:r>
            <a:r>
              <a:rPr lang="es-MX" dirty="0"/>
              <a:t> vs. no-</a:t>
            </a:r>
            <a:r>
              <a:rPr lang="es-MX" dirty="0" err="1"/>
              <a:t>outliers</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125415" y="898689"/>
            <a:ext cx="6890622" cy="33461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44811"/>
            <a:ext cx="6173485"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distribuciones de las variables continuas (</a:t>
            </a:r>
            <a:r>
              <a:rPr lang="es-ES" dirty="0" err="1">
                <a:solidFill>
                  <a:schemeClr val="tx1"/>
                </a:solidFill>
              </a:rPr>
              <a:t>outliers</a:t>
            </a:r>
            <a:r>
              <a:rPr lang="es-ES" dirty="0">
                <a:solidFill>
                  <a:schemeClr val="tx1"/>
                </a:solidFill>
              </a:rPr>
              <a:t> vs. no-</a:t>
            </a:r>
            <a:r>
              <a:rPr lang="es-ES" dirty="0" err="1">
                <a:solidFill>
                  <a:schemeClr val="tx1"/>
                </a:solidFill>
              </a:rPr>
              <a:t>outliers</a:t>
            </a:r>
            <a:r>
              <a:rPr lang="es-ES" dirty="0">
                <a:solidFill>
                  <a:schemeClr val="tx1"/>
                </a:solidFill>
              </a:rPr>
              <a:t>).</a:t>
            </a:r>
          </a:p>
        </p:txBody>
      </p:sp>
      <p:pic>
        <p:nvPicPr>
          <p:cNvPr id="4" name="Imagen 3" descr="Gráfico, Histograma&#10;&#10;Descripción generada automáticamente">
            <a:extLst>
              <a:ext uri="{FF2B5EF4-FFF2-40B4-BE49-F238E27FC236}">
                <a16:creationId xmlns:a16="http://schemas.microsoft.com/office/drawing/2014/main" id="{EF7D1F59-9FD7-0F56-7282-25A182986BC6}"/>
              </a:ext>
            </a:extLst>
          </p:cNvPr>
          <p:cNvPicPr>
            <a:picLocks noChangeAspect="1"/>
          </p:cNvPicPr>
          <p:nvPr/>
        </p:nvPicPr>
        <p:blipFill>
          <a:blip r:embed="rId2"/>
          <a:stretch>
            <a:fillRect/>
          </a:stretch>
        </p:blipFill>
        <p:spPr>
          <a:xfrm>
            <a:off x="1216855" y="980303"/>
            <a:ext cx="6682154" cy="3218125"/>
          </a:xfrm>
          <a:prstGeom prst="rect">
            <a:avLst/>
          </a:prstGeom>
        </p:spPr>
      </p:pic>
    </p:spTree>
    <p:extLst>
      <p:ext uri="{BB962C8B-B14F-4D97-AF65-F5344CB8AC3E}">
        <p14:creationId xmlns:p14="http://schemas.microsoft.com/office/powerpoint/2010/main" val="29622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314260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393997" y="4254802"/>
            <a:ext cx="678743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pruebas de normalidad para variables continuas (</a:t>
            </a:r>
            <a:r>
              <a:rPr lang="es-ES" dirty="0" err="1">
                <a:solidFill>
                  <a:schemeClr val="tx1"/>
                </a:solidFill>
              </a:rPr>
              <a:t>outliers</a:t>
            </a:r>
            <a:r>
              <a:rPr lang="es-ES" dirty="0">
                <a:solidFill>
                  <a:schemeClr val="tx1"/>
                </a:solidFill>
              </a:rPr>
              <a:t> vs. no-</a:t>
            </a:r>
            <a:r>
              <a:rPr lang="es-ES" dirty="0" err="1">
                <a:solidFill>
                  <a:schemeClr val="tx1"/>
                </a:solidFill>
              </a:rPr>
              <a:t>outliers</a:t>
            </a:r>
            <a:r>
              <a:rPr lang="es-ES" dirty="0">
                <a:solidFill>
                  <a:schemeClr val="tx1"/>
                </a:solidFill>
              </a:rPr>
              <a:t>).</a:t>
            </a:r>
          </a:p>
        </p:txBody>
      </p:sp>
      <p:sp>
        <p:nvSpPr>
          <p:cNvPr id="5" name="Título 1">
            <a:extLst>
              <a:ext uri="{FF2B5EF4-FFF2-40B4-BE49-F238E27FC236}">
                <a16:creationId xmlns:a16="http://schemas.microsoft.com/office/drawing/2014/main" id="{881DFC9E-5ECD-7A8F-5E0A-CFE7642B5104}"/>
              </a:ext>
            </a:extLst>
          </p:cNvPr>
          <p:cNvSpPr txBox="1">
            <a:spLocks/>
          </p:cNvSpPr>
          <p:nvPr/>
        </p:nvSpPr>
        <p:spPr>
          <a:xfrm>
            <a:off x="326105" y="37490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nga Medium"/>
              <a:buNone/>
              <a:defRPr sz="3000" b="0" i="0" u="none" strike="noStrike" cap="none">
                <a:solidFill>
                  <a:schemeClr val="dk1"/>
                </a:solidFill>
                <a:latin typeface="Changa Medium"/>
                <a:ea typeface="Changa Medium"/>
                <a:cs typeface="Changa Medium"/>
                <a:sym typeface="Changa Medium"/>
              </a:defRPr>
            </a:lvl1pPr>
            <a:lvl2pPr marR="0" lvl="1"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2pPr>
            <a:lvl3pPr marR="0" lvl="2"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3pPr>
            <a:lvl4pPr marR="0" lvl="3"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4pPr>
            <a:lvl5pPr marR="0" lvl="4"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5pPr>
            <a:lvl6pPr marR="0" lvl="5"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6pPr>
            <a:lvl7pPr marR="0" lvl="6"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7pPr>
            <a:lvl8pPr marR="0" lvl="7"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8pPr>
            <a:lvl9pPr marR="0" lvl="8"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9pPr>
          </a:lstStyle>
          <a:p>
            <a:r>
              <a:rPr lang="es-MX" dirty="0"/>
              <a:t>Comparación: </a:t>
            </a:r>
            <a:r>
              <a:rPr lang="es-MX" dirty="0" err="1"/>
              <a:t>outliers</a:t>
            </a:r>
            <a:r>
              <a:rPr lang="es-MX" dirty="0"/>
              <a:t> vs. no-</a:t>
            </a:r>
            <a:r>
              <a:rPr lang="es-MX" dirty="0" err="1"/>
              <a:t>outliers</a:t>
            </a:r>
            <a:r>
              <a:rPr lang="es-MX" dirty="0"/>
              <a:t> (cont.)</a:t>
            </a:r>
            <a:endParaRPr lang="es-CO" dirty="0"/>
          </a:p>
        </p:txBody>
      </p:sp>
      <p:pic>
        <p:nvPicPr>
          <p:cNvPr id="9" name="Imagen 8" descr="Interfaz de usuario gráfica&#10;&#10;Descripción generada automáticamente con confianza media">
            <a:extLst>
              <a:ext uri="{FF2B5EF4-FFF2-40B4-BE49-F238E27FC236}">
                <a16:creationId xmlns:a16="http://schemas.microsoft.com/office/drawing/2014/main" id="{5939E62E-E122-F934-DB2F-77D54B87045D}"/>
              </a:ext>
            </a:extLst>
          </p:cNvPr>
          <p:cNvPicPr>
            <a:picLocks noChangeAspect="1"/>
          </p:cNvPicPr>
          <p:nvPr/>
        </p:nvPicPr>
        <p:blipFill rotWithShape="1">
          <a:blip r:embed="rId2"/>
          <a:srcRect l="14261" t="2187" r="15259" b="28616"/>
          <a:stretch/>
        </p:blipFill>
        <p:spPr>
          <a:xfrm>
            <a:off x="2232599" y="1160030"/>
            <a:ext cx="4678802" cy="3046942"/>
          </a:xfrm>
          <a:prstGeom prst="rect">
            <a:avLst/>
          </a:prstGeom>
        </p:spPr>
      </p:pic>
    </p:spTree>
    <p:extLst>
      <p:ext uri="{BB962C8B-B14F-4D97-AF65-F5344CB8AC3E}">
        <p14:creationId xmlns:p14="http://schemas.microsoft.com/office/powerpoint/2010/main" val="3302568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743200" y="1112200"/>
            <a:ext cx="3601329" cy="318402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96223"/>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pic>
        <p:nvPicPr>
          <p:cNvPr id="4" name="Imagen 3" descr="Tabla&#10;&#10;Descripción generada automáticamente">
            <a:extLst>
              <a:ext uri="{FF2B5EF4-FFF2-40B4-BE49-F238E27FC236}">
                <a16:creationId xmlns:a16="http://schemas.microsoft.com/office/drawing/2014/main" id="{6EDE5DCF-CC09-3BEB-92DD-E26E42E6CEF2}"/>
              </a:ext>
            </a:extLst>
          </p:cNvPr>
          <p:cNvPicPr>
            <a:picLocks noChangeAspect="1"/>
          </p:cNvPicPr>
          <p:nvPr/>
        </p:nvPicPr>
        <p:blipFill rotWithShape="1">
          <a:blip r:embed="rId2"/>
          <a:srcRect l="22845" t="2072" r="23672" b="13758"/>
          <a:stretch/>
        </p:blipFill>
        <p:spPr>
          <a:xfrm>
            <a:off x="2978833" y="1140336"/>
            <a:ext cx="3186333" cy="3107503"/>
          </a:xfrm>
          <a:prstGeom prst="rect">
            <a:avLst/>
          </a:prstGeom>
        </p:spPr>
      </p:pic>
    </p:spTree>
    <p:extLst>
      <p:ext uri="{BB962C8B-B14F-4D97-AF65-F5344CB8AC3E}">
        <p14:creationId xmlns:p14="http://schemas.microsoft.com/office/powerpoint/2010/main" val="72358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extLst>
      <p:ext uri="{BB962C8B-B14F-4D97-AF65-F5344CB8AC3E}">
        <p14:creationId xmlns:p14="http://schemas.microsoft.com/office/powerpoint/2010/main" val="960104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extLst>
      <p:ext uri="{BB962C8B-B14F-4D97-AF65-F5344CB8AC3E}">
        <p14:creationId xmlns:p14="http://schemas.microsoft.com/office/powerpoint/2010/main" val="16770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3359101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2838283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683717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356836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9500" y="-151813"/>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829994"/>
            <a:ext cx="4294800" cy="1003492"/>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latin typeface="+mj-lt"/>
                <a:ea typeface="Cambria" panose="02040503050406030204" pitchFamily="18" charset="0"/>
              </a:rPr>
              <a:t>Análisis descriptivo y gráfico para mejor el entendimiento sobre los datos. (Proceso flexible de búsqueda a partir de los datos).</a:t>
            </a:r>
            <a:endParaRPr lang="es-CO" dirty="0">
              <a:latin typeface="+mj-lt"/>
              <a:ea typeface="Cambria" panose="02040503050406030204" pitchFamily="18" charset="0"/>
            </a:endParaRPr>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1984774"/>
            <a:ext cx="4294799" cy="106577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latin typeface="+mj-lt"/>
                <a:ea typeface="Cambria" panose="02040503050406030204" pitchFamily="18" charset="0"/>
              </a:rPr>
              <a:t>Procedimientos para evaluar la precisión de la inferencia desde la muestra a la población (pruebas de hipótesis, intervalos de confianza, estimaciones, etc.)</a:t>
            </a:r>
            <a:endParaRPr lang="es-CO" dirty="0">
              <a:latin typeface="+mj-lt"/>
              <a:ea typeface="Cambria" panose="02040503050406030204" pitchFamily="18" charset="0"/>
            </a:endParaRPr>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73838" y="90763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latin typeface="+mj-lt"/>
                <a:ea typeface="Cambria" panose="02040503050406030204" pitchFamily="18" charset="0"/>
              </a:rPr>
              <a:t>EDA</a:t>
            </a:r>
            <a:endParaRPr dirty="0">
              <a:solidFill>
                <a:schemeClr val="accent6"/>
              </a:solidFill>
              <a:latin typeface="+mj-lt"/>
              <a:ea typeface="Cambria" panose="02040503050406030204" pitchFamily="18" charset="0"/>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73838" y="2093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latin typeface="+mj-lt"/>
                <a:ea typeface="Cambria" panose="02040503050406030204" pitchFamily="18" charset="0"/>
              </a:rPr>
              <a:t>CDA</a:t>
            </a:r>
            <a:endParaRPr dirty="0">
              <a:solidFill>
                <a:schemeClr val="accent6"/>
              </a:solidFill>
              <a:latin typeface="+mj-lt"/>
              <a:ea typeface="Cambria" panose="02040503050406030204" pitchFamily="18" charset="0"/>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115719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latin typeface="+mj-lt"/>
                <a:ea typeface="Cambria" panose="02040503050406030204" pitchFamily="18" charset="0"/>
              </a:rPr>
              <a:t>El EDA es el primer paso en el análisis de datos, pero proporciona elementos útiles para un posterior CDA y modelación estadística</a:t>
            </a:r>
            <a:endParaRPr lang="es-CO" b="1" dirty="0">
              <a:latin typeface="+mj-lt"/>
              <a:ea typeface="Cambria" panose="02040503050406030204" pitchFamily="18" charset="0"/>
            </a:endParaRPr>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latin typeface="+mj-lt"/>
              <a:ea typeface="Cambria" panose="02040503050406030204" pitchFamily="18" charset="0"/>
            </a:endParaRPr>
          </a:p>
        </p:txBody>
      </p:sp>
      <p:sp>
        <p:nvSpPr>
          <p:cNvPr id="2" name="Rectángulo 1">
            <a:extLst>
              <a:ext uri="{FF2B5EF4-FFF2-40B4-BE49-F238E27FC236}">
                <a16:creationId xmlns:a16="http://schemas.microsoft.com/office/drawing/2014/main" id="{05CFC223-6B30-10C2-CB51-D8E3EE70539E}"/>
              </a:ext>
            </a:extLst>
          </p:cNvPr>
          <p:cNvSpPr/>
          <p:nvPr/>
        </p:nvSpPr>
        <p:spPr>
          <a:xfrm>
            <a:off x="731520" y="520504"/>
            <a:ext cx="7427742" cy="45649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1706238"/>
            <a:ext cx="4242600" cy="17310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b="1" dirty="0"/>
              <a:t>Importar base de datos</a:t>
            </a:r>
            <a:endParaRPr lang="es-CO" b="1"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944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base de datos usada es extraída de los microdatos de la \</a:t>
            </a:r>
            <a:r>
              <a:rPr lang="es-MX" dirty="0" err="1">
                <a:solidFill>
                  <a:schemeClr val="tx1"/>
                </a:solidFill>
              </a:rPr>
              <a:t>textbf</a:t>
            </a:r>
            <a:r>
              <a:rPr lang="es-MX" dirty="0">
                <a:solidFill>
                  <a:schemeClr val="tx1"/>
                </a:solidFill>
              </a:rPr>
              <a:t>{Gran Encuesta Integrada de Hogares (GEIH)} para diciembre de 2023. El análisis considera las siguientes 13 ciudades y áreas metropolitanas:</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3" name="Google Shape;2169;p42">
            <a:extLst>
              <a:ext uri="{FF2B5EF4-FFF2-40B4-BE49-F238E27FC236}">
                <a16:creationId xmlns:a16="http://schemas.microsoft.com/office/drawing/2014/main" id="{DBE5897E-1A07-F06D-19FD-53C91302705C}"/>
              </a:ext>
            </a:extLst>
          </p:cNvPr>
          <p:cNvSpPr txBox="1">
            <a:spLocks/>
          </p:cNvSpPr>
          <p:nvPr/>
        </p:nvSpPr>
        <p:spPr>
          <a:xfrm>
            <a:off x="720000" y="2115312"/>
            <a:ext cx="1773263"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a:solidFill>
                  <a:schemeClr val="tx1"/>
                </a:solidFill>
              </a:rPr>
              <a:t>Medellín A.M.</a:t>
            </a:r>
          </a:p>
          <a:p>
            <a:pPr marL="285750" indent="-285750" algn="l">
              <a:buSzPts val="1100"/>
              <a:buFont typeface="Arial" panose="020B0604020202020204" pitchFamily="34" charset="0"/>
              <a:buChar char="•"/>
            </a:pPr>
            <a:r>
              <a:rPr lang="es-MX" dirty="0">
                <a:solidFill>
                  <a:schemeClr val="tx1"/>
                </a:solidFill>
              </a:rPr>
              <a:t>Barranquilla A.M.</a:t>
            </a:r>
          </a:p>
          <a:p>
            <a:pPr marL="285750" indent="-285750" algn="l">
              <a:buSzPts val="1100"/>
              <a:buFont typeface="Arial" panose="020B0604020202020204" pitchFamily="34" charset="0"/>
              <a:buChar char="•"/>
            </a:pPr>
            <a:r>
              <a:rPr lang="es-MX" dirty="0">
                <a:solidFill>
                  <a:schemeClr val="tx1"/>
                </a:solidFill>
              </a:rPr>
              <a:t>Bogotá</a:t>
            </a:r>
          </a:p>
          <a:p>
            <a:pPr marL="285750" indent="-285750" algn="l">
              <a:buSzPts val="1100"/>
              <a:buFont typeface="Arial" panose="020B0604020202020204" pitchFamily="34" charset="0"/>
              <a:buChar char="•"/>
            </a:pPr>
            <a:r>
              <a:rPr lang="es-MX" dirty="0">
                <a:solidFill>
                  <a:schemeClr val="tx1"/>
                </a:solidFill>
              </a:rPr>
              <a:t>Cartagena</a:t>
            </a:r>
          </a:p>
          <a:p>
            <a:pPr marL="285750" indent="-285750" algn="l">
              <a:buSzPts val="1100"/>
              <a:buFont typeface="Arial" panose="020B0604020202020204" pitchFamily="34" charset="0"/>
              <a:buChar char="•"/>
            </a:pPr>
            <a:r>
              <a:rPr lang="es-MX" dirty="0">
                <a:solidFill>
                  <a:schemeClr val="tx1"/>
                </a:solidFill>
              </a:rPr>
              <a:t>Manizales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4" name="Google Shape;2169;p42">
            <a:extLst>
              <a:ext uri="{FF2B5EF4-FFF2-40B4-BE49-F238E27FC236}">
                <a16:creationId xmlns:a16="http://schemas.microsoft.com/office/drawing/2014/main" id="{190DF67B-0811-8977-A7F5-3FC734E29A8E}"/>
              </a:ext>
            </a:extLst>
          </p:cNvPr>
          <p:cNvSpPr txBox="1">
            <a:spLocks/>
          </p:cNvSpPr>
          <p:nvPr/>
        </p:nvSpPr>
        <p:spPr>
          <a:xfrm>
            <a:off x="2542705" y="2108454"/>
            <a:ext cx="1633056"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err="1">
                <a:solidFill>
                  <a:schemeClr val="tx1"/>
                </a:solidFill>
              </a:rPr>
              <a:t>Monteria</a:t>
            </a:r>
            <a:endParaRPr lang="es-MX" dirty="0">
              <a:solidFill>
                <a:schemeClr val="tx1"/>
              </a:solidFill>
            </a:endParaRPr>
          </a:p>
          <a:p>
            <a:pPr marL="285750" indent="-285750" algn="l">
              <a:buSzPts val="1100"/>
              <a:buFont typeface="Arial" panose="020B0604020202020204" pitchFamily="34" charset="0"/>
              <a:buChar char="•"/>
            </a:pPr>
            <a:r>
              <a:rPr lang="es-MX" dirty="0">
                <a:solidFill>
                  <a:schemeClr val="tx1"/>
                </a:solidFill>
              </a:rPr>
              <a:t>Villavicencio</a:t>
            </a:r>
          </a:p>
          <a:p>
            <a:pPr marL="285750" indent="-285750" algn="l">
              <a:buSzPts val="1100"/>
              <a:buFont typeface="Arial" panose="020B0604020202020204" pitchFamily="34" charset="0"/>
              <a:buChar char="•"/>
            </a:pPr>
            <a:r>
              <a:rPr lang="es-MX" dirty="0">
                <a:solidFill>
                  <a:schemeClr val="tx1"/>
                </a:solidFill>
              </a:rPr>
              <a:t>Pasto</a:t>
            </a:r>
          </a:p>
          <a:p>
            <a:pPr marL="285750" indent="-285750" algn="l">
              <a:buSzPts val="1100"/>
              <a:buFont typeface="Arial" panose="020B0604020202020204" pitchFamily="34" charset="0"/>
              <a:buChar char="•"/>
            </a:pPr>
            <a:r>
              <a:rPr lang="es-MX" dirty="0" err="1">
                <a:solidFill>
                  <a:schemeClr val="tx1"/>
                </a:solidFill>
              </a:rPr>
              <a:t>Cucuta</a:t>
            </a:r>
            <a:r>
              <a:rPr lang="es-MX" dirty="0">
                <a:solidFill>
                  <a:schemeClr val="tx1"/>
                </a:solidFill>
              </a:rPr>
              <a:t> A.M.</a:t>
            </a:r>
          </a:p>
          <a:p>
            <a:pPr marL="285750" indent="-285750" algn="l">
              <a:buSzPts val="1100"/>
              <a:buFont typeface="Arial" panose="020B0604020202020204" pitchFamily="34" charset="0"/>
              <a:buChar char="•"/>
            </a:pPr>
            <a:r>
              <a:rPr lang="es-MX" dirty="0">
                <a:solidFill>
                  <a:schemeClr val="tx1"/>
                </a:solidFill>
              </a:rPr>
              <a:t>Pereira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5" name="Google Shape;2169;p42">
            <a:extLst>
              <a:ext uri="{FF2B5EF4-FFF2-40B4-BE49-F238E27FC236}">
                <a16:creationId xmlns:a16="http://schemas.microsoft.com/office/drawing/2014/main" id="{4F528E65-69C5-6330-DE72-18608E62E4AA}"/>
              </a:ext>
            </a:extLst>
          </p:cNvPr>
          <p:cNvSpPr txBox="1">
            <a:spLocks/>
          </p:cNvSpPr>
          <p:nvPr/>
        </p:nvSpPr>
        <p:spPr>
          <a:xfrm>
            <a:off x="4225202" y="2133219"/>
            <a:ext cx="1980526" cy="1517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indent="-285750" algn="l">
              <a:buSzPts val="1100"/>
              <a:buFont typeface="Arial" panose="020B0604020202020204" pitchFamily="34" charset="0"/>
              <a:buChar char="•"/>
            </a:pPr>
            <a:r>
              <a:rPr lang="es-MX" dirty="0">
                <a:solidFill>
                  <a:schemeClr val="tx1"/>
                </a:solidFill>
              </a:rPr>
              <a:t>Bucaramanga A.M.</a:t>
            </a:r>
          </a:p>
          <a:p>
            <a:pPr marL="285750" indent="-285750" algn="l">
              <a:buSzPts val="1100"/>
              <a:buFont typeface="Arial" panose="020B0604020202020204" pitchFamily="34" charset="0"/>
              <a:buChar char="•"/>
            </a:pPr>
            <a:r>
              <a:rPr lang="es-MX" dirty="0" err="1">
                <a:solidFill>
                  <a:schemeClr val="tx1"/>
                </a:solidFill>
              </a:rPr>
              <a:t>Ibague</a:t>
            </a:r>
            <a:r>
              <a:rPr lang="es-MX" dirty="0">
                <a:solidFill>
                  <a:schemeClr val="tx1"/>
                </a:solidFill>
              </a:rPr>
              <a:t> </a:t>
            </a:r>
          </a:p>
          <a:p>
            <a:pPr marL="285750" indent="-285750" algn="l">
              <a:buSzPts val="1100"/>
              <a:buFont typeface="Arial" panose="020B0604020202020204" pitchFamily="34" charset="0"/>
              <a:buChar char="•"/>
            </a:pPr>
            <a:r>
              <a:rPr lang="es-MX" dirty="0">
                <a:solidFill>
                  <a:schemeClr val="tx1"/>
                </a:solidFill>
              </a:rPr>
              <a:t>Cali A.M.</a:t>
            </a: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
        <p:nvSpPr>
          <p:cNvPr id="6" name="Google Shape;2169;p42">
            <a:extLst>
              <a:ext uri="{FF2B5EF4-FFF2-40B4-BE49-F238E27FC236}">
                <a16:creationId xmlns:a16="http://schemas.microsoft.com/office/drawing/2014/main" id="{F7E97F6E-BDAA-D452-4ABB-3C8B9F586120}"/>
              </a:ext>
            </a:extLst>
          </p:cNvPr>
          <p:cNvSpPr txBox="1">
            <a:spLocks/>
          </p:cNvSpPr>
          <p:nvPr/>
        </p:nvSpPr>
        <p:spPr>
          <a:xfrm>
            <a:off x="720000" y="3457582"/>
            <a:ext cx="7327173" cy="1260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información es extraída de dos módulos de la GEIH:</a:t>
            </a:r>
          </a:p>
          <a:p>
            <a:pPr marL="285750" indent="-285750" algn="l">
              <a:buSzPts val="1100"/>
              <a:buFont typeface="Arial" panose="020B0604020202020204" pitchFamily="34" charset="0"/>
              <a:buChar char="•"/>
            </a:pPr>
            <a:r>
              <a:rPr lang="es-MX" dirty="0">
                <a:solidFill>
                  <a:schemeClr val="tx1"/>
                </a:solidFill>
              </a:rPr>
              <a:t>Ocupados (horas trabajadas , ingreso laboral, actividad económica, etc.)</a:t>
            </a:r>
          </a:p>
          <a:p>
            <a:pPr marL="285750" indent="-285750" algn="l">
              <a:buSzPts val="1100"/>
              <a:buFont typeface="Arial" panose="020B0604020202020204" pitchFamily="34" charset="0"/>
              <a:buChar char="•"/>
            </a:pPr>
            <a:r>
              <a:rPr lang="es-MX" dirty="0">
                <a:solidFill>
                  <a:schemeClr val="tx1"/>
                </a:solidFill>
              </a:rPr>
              <a:t>Características generales, seguridad social en salud y educación (edad, sexo, nivel de educación, etc.)</a:t>
            </a:r>
          </a:p>
          <a:p>
            <a:pPr marL="285750" indent="-285750" algn="l">
              <a:buSzPts val="1100"/>
              <a:buFont typeface="Arial" panose="020B0604020202020204" pitchFamily="34" charset="0"/>
              <a:buChar char="•"/>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solidFill>
                <a:schemeClr val="tx1"/>
              </a:solidFill>
            </a:endParaRPr>
          </a:p>
          <a:p>
            <a:pPr marL="0" indent="0" algn="l">
              <a:buSzPts val="1100"/>
              <a:buFont typeface="Arial"/>
              <a:buNone/>
            </a:pP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b="1" dirty="0"/>
              <a:t>Variables de interés</a:t>
            </a:r>
            <a:endParaRPr lang="es-CO" b="1"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1564879416"/>
              </p:ext>
            </p:extLst>
          </p:nvPr>
        </p:nvGraphicFramePr>
        <p:xfrm>
          <a:off x="597408" y="852761"/>
          <a:ext cx="3608832" cy="3200400"/>
        </p:xfrm>
        <a:graphic>
          <a:graphicData uri="http://schemas.openxmlformats.org/drawingml/2006/table">
            <a:tbl>
              <a:tblPr firstRow="1" bandRow="1">
                <a:tableStyleId>{CB0992B4-E457-47B5-AC85-22F5C8D33FF6}</a:tableStyleId>
              </a:tblPr>
              <a:tblGrid>
                <a:gridCol w="1202944">
                  <a:extLst>
                    <a:ext uri="{9D8B030D-6E8A-4147-A177-3AD203B41FA5}">
                      <a16:colId xmlns:a16="http://schemas.microsoft.com/office/drawing/2014/main" val="2589783430"/>
                    </a:ext>
                  </a:extLst>
                </a:gridCol>
                <a:gridCol w="904614">
                  <a:extLst>
                    <a:ext uri="{9D8B030D-6E8A-4147-A177-3AD203B41FA5}">
                      <a16:colId xmlns:a16="http://schemas.microsoft.com/office/drawing/2014/main" val="37720464"/>
                    </a:ext>
                  </a:extLst>
                </a:gridCol>
                <a:gridCol w="1501274">
                  <a:extLst>
                    <a:ext uri="{9D8B030D-6E8A-4147-A177-3AD203B41FA5}">
                      <a16:colId xmlns:a16="http://schemas.microsoft.com/office/drawing/2014/main" val="1338843188"/>
                    </a:ext>
                  </a:extLst>
                </a:gridCol>
              </a:tblGrid>
              <a:tr h="0">
                <a:tc>
                  <a:txBody>
                    <a:bodyPr/>
                    <a:lstStyle/>
                    <a:p>
                      <a:r>
                        <a:rPr lang="es-MX" sz="900" b="1" dirty="0"/>
                        <a:t>Variable</a:t>
                      </a:r>
                      <a:endParaRPr lang="es-CO" sz="900" b="1" dirty="0"/>
                    </a:p>
                  </a:txBody>
                  <a:tcPr>
                    <a:solidFill>
                      <a:srgbClr val="DAE3F3"/>
                    </a:solidFill>
                  </a:tcPr>
                </a:tc>
                <a:tc>
                  <a:txBody>
                    <a:bodyPr/>
                    <a:lstStyle/>
                    <a:p>
                      <a:r>
                        <a:rPr lang="es-MX" sz="900" b="1" dirty="0"/>
                        <a:t>Clase</a:t>
                      </a:r>
                      <a:endParaRPr lang="es-CO" sz="900" b="1" dirty="0"/>
                    </a:p>
                  </a:txBody>
                  <a:tcPr>
                    <a:solidFill>
                      <a:srgbClr val="DAE3F3"/>
                    </a:solidFill>
                  </a:tcPr>
                </a:tc>
                <a:tc>
                  <a:txBody>
                    <a:bodyPr/>
                    <a:lstStyle/>
                    <a:p>
                      <a:r>
                        <a:rPr lang="es-MX" sz="900" b="1" dirty="0"/>
                        <a:t>Descripción</a:t>
                      </a:r>
                      <a:endParaRPr lang="es-CO" sz="900" b="1" dirty="0"/>
                    </a:p>
                  </a:txBody>
                  <a:tcPr>
                    <a:solidFill>
                      <a:srgbClr val="DAE3F3"/>
                    </a:solidFill>
                  </a:tcPr>
                </a:tc>
                <a:extLst>
                  <a:ext uri="{0D108BD9-81ED-4DB2-BD59-A6C34878D82A}">
                    <a16:rowId xmlns:a16="http://schemas.microsoft.com/office/drawing/2014/main" val="1671320565"/>
                  </a:ext>
                </a:extLst>
              </a:tr>
              <a:tr h="0">
                <a:tc>
                  <a:txBody>
                    <a:bodyPr/>
                    <a:lstStyle/>
                    <a:p>
                      <a:r>
                        <a:rPr lang="es-ES" sz="900" dirty="0" err="1"/>
                        <a:t>area</a:t>
                      </a:r>
                      <a:endParaRPr lang="es-CO" sz="900" dirty="0"/>
                    </a:p>
                  </a:txBody>
                  <a:tcPr/>
                </a:tc>
                <a:tc>
                  <a:txBody>
                    <a:bodyPr/>
                    <a:lstStyle/>
                    <a:p>
                      <a:r>
                        <a:rPr lang="es-MX" sz="900" dirty="0"/>
                        <a:t>Factor</a:t>
                      </a:r>
                      <a:endParaRPr lang="es-CO" sz="900" dirty="0"/>
                    </a:p>
                  </a:txBody>
                  <a:tcPr/>
                </a:tc>
                <a:tc>
                  <a:txBody>
                    <a:bodyPr/>
                    <a:lstStyle/>
                    <a:p>
                      <a:r>
                        <a:rPr lang="es-ES" sz="900" dirty="0"/>
                        <a:t>Área metropolitana</a:t>
                      </a:r>
                      <a:endParaRPr lang="es-CO" sz="900" dirty="0"/>
                    </a:p>
                  </a:txBody>
                  <a:tcPr/>
                </a:tc>
                <a:extLst>
                  <a:ext uri="{0D108BD9-81ED-4DB2-BD59-A6C34878D82A}">
                    <a16:rowId xmlns:a16="http://schemas.microsoft.com/office/drawing/2014/main" val="3100172932"/>
                  </a:ext>
                </a:extLst>
              </a:tr>
              <a:tr h="0">
                <a:tc>
                  <a:txBody>
                    <a:bodyPr/>
                    <a:lstStyle/>
                    <a:p>
                      <a:r>
                        <a:rPr lang="es-ES" sz="900" dirty="0" err="1"/>
                        <a:t>dpto</a:t>
                      </a:r>
                      <a:endParaRPr lang="es-CO" sz="900" dirty="0"/>
                    </a:p>
                  </a:txBody>
                  <a:tcPr/>
                </a:tc>
                <a:tc>
                  <a:txBody>
                    <a:bodyPr/>
                    <a:lstStyle/>
                    <a:p>
                      <a:r>
                        <a:rPr lang="es-MX" sz="900" dirty="0"/>
                        <a:t>Factor</a:t>
                      </a:r>
                      <a:endParaRPr lang="es-CO" sz="900" dirty="0"/>
                    </a:p>
                  </a:txBody>
                  <a:tcPr/>
                </a:tc>
                <a:tc>
                  <a:txBody>
                    <a:bodyPr/>
                    <a:lstStyle/>
                    <a:p>
                      <a:r>
                        <a:rPr lang="es-ES" sz="900" dirty="0"/>
                        <a:t>Departamento</a:t>
                      </a:r>
                      <a:endParaRPr lang="es-CO" sz="900" dirty="0"/>
                    </a:p>
                  </a:txBody>
                  <a:tcPr/>
                </a:tc>
                <a:extLst>
                  <a:ext uri="{0D108BD9-81ED-4DB2-BD59-A6C34878D82A}">
                    <a16:rowId xmlns:a16="http://schemas.microsoft.com/office/drawing/2014/main" val="3731178905"/>
                  </a:ext>
                </a:extLst>
              </a:tr>
              <a:tr h="0">
                <a:tc>
                  <a:txBody>
                    <a:bodyPr/>
                    <a:lstStyle/>
                    <a:p>
                      <a:r>
                        <a:rPr lang="es-ES" sz="900" dirty="0"/>
                        <a:t>sexo</a:t>
                      </a:r>
                      <a:endParaRPr lang="es-CO" sz="900" dirty="0"/>
                    </a:p>
                  </a:txBody>
                  <a:tcPr/>
                </a:tc>
                <a:tc>
                  <a:txBody>
                    <a:bodyPr/>
                    <a:lstStyle/>
                    <a:p>
                      <a:r>
                        <a:rPr lang="es-MX" sz="900" dirty="0"/>
                        <a:t>Factor</a:t>
                      </a:r>
                      <a:endParaRPr lang="es-CO" sz="900" dirty="0"/>
                    </a:p>
                  </a:txBody>
                  <a:tcPr/>
                </a:tc>
                <a:tc>
                  <a:txBody>
                    <a:bodyPr/>
                    <a:lstStyle/>
                    <a:p>
                      <a:r>
                        <a:rPr lang="es-ES" sz="900" dirty="0"/>
                        <a:t>Sexo al nacer</a:t>
                      </a:r>
                      <a:endParaRPr lang="es-CO" sz="900" dirty="0"/>
                    </a:p>
                  </a:txBody>
                  <a:tcPr/>
                </a:tc>
                <a:extLst>
                  <a:ext uri="{0D108BD9-81ED-4DB2-BD59-A6C34878D82A}">
                    <a16:rowId xmlns:a16="http://schemas.microsoft.com/office/drawing/2014/main" val="4007867737"/>
                  </a:ext>
                </a:extLst>
              </a:tr>
              <a:tr h="0">
                <a:tc>
                  <a:txBody>
                    <a:bodyPr/>
                    <a:lstStyle/>
                    <a:p>
                      <a:r>
                        <a:rPr lang="es-ES" sz="900" dirty="0" err="1"/>
                        <a:t>parent</a:t>
                      </a:r>
                      <a:endParaRPr lang="es-CO" sz="900" dirty="0"/>
                    </a:p>
                  </a:txBody>
                  <a:tcPr/>
                </a:tc>
                <a:tc>
                  <a:txBody>
                    <a:bodyPr/>
                    <a:lstStyle/>
                    <a:p>
                      <a:r>
                        <a:rPr lang="es-MX" sz="900" dirty="0"/>
                        <a:t>Factor</a:t>
                      </a:r>
                      <a:endParaRPr lang="es-CO" sz="900" dirty="0"/>
                    </a:p>
                  </a:txBody>
                  <a:tcPr/>
                </a:tc>
                <a:tc>
                  <a:txBody>
                    <a:bodyPr/>
                    <a:lstStyle/>
                    <a:p>
                      <a:r>
                        <a:rPr lang="es-ES" sz="900" dirty="0"/>
                        <a:t>Parentesco con el jefe o jefa del hogar</a:t>
                      </a:r>
                      <a:endParaRPr lang="es-CO" sz="900" dirty="0"/>
                    </a:p>
                  </a:txBody>
                  <a:tcPr/>
                </a:tc>
                <a:extLst>
                  <a:ext uri="{0D108BD9-81ED-4DB2-BD59-A6C34878D82A}">
                    <a16:rowId xmlns:a16="http://schemas.microsoft.com/office/drawing/2014/main" val="388325674"/>
                  </a:ext>
                </a:extLst>
              </a:tr>
              <a:tr h="0">
                <a:tc>
                  <a:txBody>
                    <a:bodyPr/>
                    <a:lstStyle/>
                    <a:p>
                      <a:r>
                        <a:rPr lang="es-ES" sz="900" dirty="0"/>
                        <a:t>edad</a:t>
                      </a:r>
                      <a:endParaRPr lang="es-CO" sz="900" dirty="0"/>
                    </a:p>
                  </a:txBody>
                  <a:tcPr/>
                </a:tc>
                <a:tc>
                  <a:txBody>
                    <a:bodyPr/>
                    <a:lstStyle/>
                    <a:p>
                      <a:r>
                        <a:rPr lang="es-MX" sz="900" dirty="0"/>
                        <a:t>Numérica</a:t>
                      </a:r>
                      <a:endParaRPr lang="es-CO" sz="900" dirty="0"/>
                    </a:p>
                  </a:txBody>
                  <a:tcPr/>
                </a:tc>
                <a:tc>
                  <a:txBody>
                    <a:bodyPr/>
                    <a:lstStyle/>
                    <a:p>
                      <a:r>
                        <a:rPr lang="es-ES" sz="900" dirty="0"/>
                        <a:t>Años cumplidos</a:t>
                      </a:r>
                      <a:endParaRPr lang="es-CO" sz="900" dirty="0"/>
                    </a:p>
                  </a:txBody>
                  <a:tcPr/>
                </a:tc>
                <a:extLst>
                  <a:ext uri="{0D108BD9-81ED-4DB2-BD59-A6C34878D82A}">
                    <a16:rowId xmlns:a16="http://schemas.microsoft.com/office/drawing/2014/main" val="26049925"/>
                  </a:ext>
                </a:extLst>
              </a:tr>
              <a:tr h="0">
                <a:tc>
                  <a:txBody>
                    <a:bodyPr/>
                    <a:lstStyle/>
                    <a:p>
                      <a:r>
                        <a:rPr lang="es-ES" sz="900" dirty="0" err="1"/>
                        <a:t>edu</a:t>
                      </a:r>
                      <a:endParaRPr lang="es-CO" sz="900" dirty="0"/>
                    </a:p>
                  </a:txBody>
                  <a:tcPr/>
                </a:tc>
                <a:tc>
                  <a:txBody>
                    <a:bodyPr/>
                    <a:lstStyle/>
                    <a:p>
                      <a:r>
                        <a:rPr lang="es-MX" sz="900" dirty="0"/>
                        <a:t>Factor</a:t>
                      </a:r>
                    </a:p>
                  </a:txBody>
                  <a:tcPr/>
                </a:tc>
                <a:tc>
                  <a:txBody>
                    <a:bodyPr/>
                    <a:lstStyle/>
                    <a:p>
                      <a:r>
                        <a:rPr lang="es-ES" sz="900" dirty="0"/>
                        <a:t>Mayor nivel educativo alcanzado</a:t>
                      </a:r>
                      <a:endParaRPr lang="es-CO" sz="900" dirty="0"/>
                    </a:p>
                  </a:txBody>
                  <a:tcPr/>
                </a:tc>
                <a:extLst>
                  <a:ext uri="{0D108BD9-81ED-4DB2-BD59-A6C34878D82A}">
                    <a16:rowId xmlns:a16="http://schemas.microsoft.com/office/drawing/2014/main" val="107562643"/>
                  </a:ext>
                </a:extLst>
              </a:tr>
              <a:tr h="0">
                <a:tc>
                  <a:txBody>
                    <a:bodyPr/>
                    <a:lstStyle/>
                    <a:p>
                      <a:r>
                        <a:rPr lang="es-ES" sz="900" dirty="0"/>
                        <a:t>Ingreso</a:t>
                      </a:r>
                      <a:endParaRPr lang="es-CO" sz="900" dirty="0"/>
                    </a:p>
                  </a:txBody>
                  <a:tcPr/>
                </a:tc>
                <a:tc>
                  <a:txBody>
                    <a:bodyPr/>
                    <a:lstStyle/>
                    <a:p>
                      <a:r>
                        <a:rPr lang="es-MX" sz="900" dirty="0"/>
                        <a:t>Numérica</a:t>
                      </a:r>
                      <a:endParaRPr lang="es-CO" sz="900" dirty="0"/>
                    </a:p>
                  </a:txBody>
                  <a:tcPr/>
                </a:tc>
                <a:tc>
                  <a:txBody>
                    <a:bodyPr/>
                    <a:lstStyle/>
                    <a:p>
                      <a:r>
                        <a:rPr lang="es-ES" sz="900" dirty="0"/>
                        <a:t>Ingreso laboral</a:t>
                      </a:r>
                      <a:endParaRPr lang="es-CO" sz="900" dirty="0"/>
                    </a:p>
                  </a:txBody>
                  <a:tcPr/>
                </a:tc>
                <a:extLst>
                  <a:ext uri="{0D108BD9-81ED-4DB2-BD59-A6C34878D82A}">
                    <a16:rowId xmlns:a16="http://schemas.microsoft.com/office/drawing/2014/main" val="3364545437"/>
                  </a:ext>
                </a:extLst>
              </a:tr>
              <a:tr h="0">
                <a:tc>
                  <a:txBody>
                    <a:bodyPr/>
                    <a:lstStyle/>
                    <a:p>
                      <a:r>
                        <a:rPr lang="es-ES" sz="900" dirty="0" err="1"/>
                        <a:t>horas_semana</a:t>
                      </a:r>
                      <a:endParaRPr lang="es-CO" sz="900" dirty="0"/>
                    </a:p>
                  </a:txBody>
                  <a:tcPr/>
                </a:tc>
                <a:tc>
                  <a:txBody>
                    <a:bodyPr/>
                    <a:lstStyle/>
                    <a:p>
                      <a:r>
                        <a:rPr lang="es-MX" sz="900" dirty="0"/>
                        <a:t>Numérica</a:t>
                      </a:r>
                      <a:endParaRPr lang="es-CO" sz="900" dirty="0"/>
                    </a:p>
                  </a:txBody>
                  <a:tcPr/>
                </a:tc>
                <a:tc>
                  <a:txBody>
                    <a:bodyPr/>
                    <a:lstStyle/>
                    <a:p>
                      <a:r>
                        <a:rPr lang="es-ES" sz="900" dirty="0"/>
                        <a:t>Horas trabajadas normalmente a la semana</a:t>
                      </a:r>
                      <a:endParaRPr lang="es-CO" sz="900" dirty="0"/>
                    </a:p>
                  </a:txBody>
                  <a:tcPr/>
                </a:tc>
                <a:extLst>
                  <a:ext uri="{0D108BD9-81ED-4DB2-BD59-A6C34878D82A}">
                    <a16:rowId xmlns:a16="http://schemas.microsoft.com/office/drawing/2014/main" val="3254993405"/>
                  </a:ext>
                </a:extLst>
              </a:tr>
              <a:tr h="0">
                <a:tc>
                  <a:txBody>
                    <a:bodyPr/>
                    <a:lstStyle/>
                    <a:p>
                      <a:r>
                        <a:rPr lang="es-ES" sz="900" dirty="0"/>
                        <a:t>cotiza</a:t>
                      </a:r>
                      <a:endParaRPr lang="es-CO" sz="900" dirty="0"/>
                    </a:p>
                  </a:txBody>
                  <a:tcPr/>
                </a:tc>
                <a:tc>
                  <a:txBody>
                    <a:bodyPr/>
                    <a:lstStyle/>
                    <a:p>
                      <a:r>
                        <a:rPr lang="es-MX" sz="900" dirty="0"/>
                        <a:t>Factor</a:t>
                      </a:r>
                      <a:endParaRPr lang="es-CO" sz="900" dirty="0"/>
                    </a:p>
                  </a:txBody>
                  <a:tcPr/>
                </a:tc>
                <a:tc>
                  <a:txBody>
                    <a:bodyPr/>
                    <a:lstStyle/>
                    <a:p>
                      <a:r>
                        <a:rPr lang="es-ES" sz="900" dirty="0"/>
                        <a:t>¿Cotiza a un fondo de pensiones?</a:t>
                      </a:r>
                      <a:endParaRPr lang="es-CO" sz="900" dirty="0"/>
                    </a:p>
                  </a:txBody>
                  <a:tcPr/>
                </a:tc>
                <a:extLst>
                  <a:ext uri="{0D108BD9-81ED-4DB2-BD59-A6C34878D82A}">
                    <a16:rowId xmlns:a16="http://schemas.microsoft.com/office/drawing/2014/main" val="3705313699"/>
                  </a:ext>
                </a:extLst>
              </a:tr>
              <a:tr h="0">
                <a:tc>
                  <a:txBody>
                    <a:bodyPr/>
                    <a:lstStyle/>
                    <a:p>
                      <a:r>
                        <a:rPr lang="es-ES" sz="900" dirty="0"/>
                        <a:t>lugar</a:t>
                      </a:r>
                      <a:endParaRPr lang="es-CO" sz="900" dirty="0"/>
                    </a:p>
                  </a:txBody>
                  <a:tcPr/>
                </a:tc>
                <a:tc>
                  <a:txBody>
                    <a:bodyPr/>
                    <a:lstStyle/>
                    <a:p>
                      <a:r>
                        <a:rPr lang="es-MX" sz="900" dirty="0"/>
                        <a:t>Factor</a:t>
                      </a:r>
                      <a:endParaRPr lang="es-CO" sz="900" dirty="0"/>
                    </a:p>
                  </a:txBody>
                  <a:tcPr/>
                </a:tc>
                <a:tc>
                  <a:txBody>
                    <a:bodyPr/>
                    <a:lstStyle/>
                    <a:p>
                      <a:r>
                        <a:rPr lang="es-ES" sz="900" dirty="0"/>
                        <a:t>Lugar principal de trabajo</a:t>
                      </a:r>
                      <a:endParaRPr lang="es-CO" sz="900" dirty="0"/>
                    </a:p>
                  </a:txBody>
                  <a:tcPr/>
                </a:tc>
                <a:extLst>
                  <a:ext uri="{0D108BD9-81ED-4DB2-BD59-A6C34878D82A}">
                    <a16:rowId xmlns:a16="http://schemas.microsoft.com/office/drawing/2014/main" val="2842698173"/>
                  </a:ext>
                </a:extLst>
              </a:tr>
            </a:tbl>
          </a:graphicData>
        </a:graphic>
      </p:graphicFrame>
      <p:graphicFrame>
        <p:nvGraphicFramePr>
          <p:cNvPr id="4" name="Tabla 3">
            <a:extLst>
              <a:ext uri="{FF2B5EF4-FFF2-40B4-BE49-F238E27FC236}">
                <a16:creationId xmlns:a16="http://schemas.microsoft.com/office/drawing/2014/main" id="{2F40B284-C9BF-C78C-CAB5-388FBA9DE0E7}"/>
              </a:ext>
            </a:extLst>
          </p:cNvPr>
          <p:cNvGraphicFramePr>
            <a:graphicFrameLocks noGrp="1"/>
          </p:cNvGraphicFramePr>
          <p:nvPr>
            <p:extLst>
              <p:ext uri="{D42A27DB-BD31-4B8C-83A1-F6EECF244321}">
                <p14:modId xmlns:p14="http://schemas.microsoft.com/office/powerpoint/2010/main" val="4120981301"/>
              </p:ext>
            </p:extLst>
          </p:nvPr>
        </p:nvGraphicFramePr>
        <p:xfrm>
          <a:off x="4535424" y="852761"/>
          <a:ext cx="3551155" cy="6400800"/>
        </p:xfrm>
        <a:graphic>
          <a:graphicData uri="http://schemas.openxmlformats.org/drawingml/2006/table">
            <a:tbl>
              <a:tblPr firstRow="1" bandRow="1">
                <a:tableStyleId>{CB0992B4-E457-47B5-AC85-22F5C8D33FF6}</a:tableStyleId>
              </a:tblPr>
              <a:tblGrid>
                <a:gridCol w="1145267">
                  <a:extLst>
                    <a:ext uri="{9D8B030D-6E8A-4147-A177-3AD203B41FA5}">
                      <a16:colId xmlns:a16="http://schemas.microsoft.com/office/drawing/2014/main" val="2589783430"/>
                    </a:ext>
                  </a:extLst>
                </a:gridCol>
                <a:gridCol w="904614">
                  <a:extLst>
                    <a:ext uri="{9D8B030D-6E8A-4147-A177-3AD203B41FA5}">
                      <a16:colId xmlns:a16="http://schemas.microsoft.com/office/drawing/2014/main" val="37720464"/>
                    </a:ext>
                  </a:extLst>
                </a:gridCol>
                <a:gridCol w="1501274">
                  <a:extLst>
                    <a:ext uri="{9D8B030D-6E8A-4147-A177-3AD203B41FA5}">
                      <a16:colId xmlns:a16="http://schemas.microsoft.com/office/drawing/2014/main" val="1338843188"/>
                    </a:ext>
                  </a:extLst>
                </a:gridCol>
              </a:tblGrid>
              <a:tr h="0">
                <a:tc>
                  <a:txBody>
                    <a:bodyPr/>
                    <a:lstStyle/>
                    <a:p>
                      <a:r>
                        <a:rPr lang="es-MX" sz="900" b="1" dirty="0"/>
                        <a:t>Variable</a:t>
                      </a:r>
                      <a:endParaRPr lang="es-CO" sz="900" b="1" dirty="0"/>
                    </a:p>
                  </a:txBody>
                  <a:tcPr>
                    <a:solidFill>
                      <a:srgbClr val="DAE3F3"/>
                    </a:solidFill>
                  </a:tcPr>
                </a:tc>
                <a:tc>
                  <a:txBody>
                    <a:bodyPr/>
                    <a:lstStyle/>
                    <a:p>
                      <a:r>
                        <a:rPr lang="es-MX" sz="900" b="1" dirty="0"/>
                        <a:t>Tipo</a:t>
                      </a:r>
                      <a:endParaRPr lang="es-CO" sz="900" b="1" dirty="0"/>
                    </a:p>
                  </a:txBody>
                  <a:tcPr>
                    <a:solidFill>
                      <a:srgbClr val="DAE3F3"/>
                    </a:solidFill>
                  </a:tcPr>
                </a:tc>
                <a:tc>
                  <a:txBody>
                    <a:bodyPr/>
                    <a:lstStyle/>
                    <a:p>
                      <a:r>
                        <a:rPr lang="es-MX" sz="900" b="1" dirty="0"/>
                        <a:t>Descripción</a:t>
                      </a:r>
                      <a:endParaRPr lang="es-CO" sz="900" b="1" dirty="0"/>
                    </a:p>
                  </a:txBody>
                  <a:tcPr>
                    <a:solidFill>
                      <a:srgbClr val="DAE3F3"/>
                    </a:solidFill>
                  </a:tcPr>
                </a:tc>
                <a:extLst>
                  <a:ext uri="{0D108BD9-81ED-4DB2-BD59-A6C34878D82A}">
                    <a16:rowId xmlns:a16="http://schemas.microsoft.com/office/drawing/2014/main" val="1671320565"/>
                  </a:ext>
                </a:extLst>
              </a:tr>
              <a:tr h="0">
                <a:tc>
                  <a:txBody>
                    <a:bodyPr/>
                    <a:lstStyle/>
                    <a:p>
                      <a:r>
                        <a:rPr lang="es-ES" sz="900" dirty="0"/>
                        <a:t>meses</a:t>
                      </a:r>
                      <a:endParaRPr lang="es-CO" sz="900" dirty="0"/>
                    </a:p>
                  </a:txBody>
                  <a:tcPr/>
                </a:tc>
                <a:tc>
                  <a:txBody>
                    <a:bodyPr/>
                    <a:lstStyle/>
                    <a:p>
                      <a:r>
                        <a:rPr lang="es-MX" sz="900" dirty="0"/>
                        <a:t>Numérica</a:t>
                      </a:r>
                      <a:endParaRPr lang="es-CO" sz="900" dirty="0"/>
                    </a:p>
                  </a:txBody>
                  <a:tcPr/>
                </a:tc>
                <a:tc>
                  <a:txBody>
                    <a:bodyPr/>
                    <a:lstStyle/>
                    <a:p>
                      <a:r>
                        <a:rPr lang="es-ES" sz="900" dirty="0"/>
                        <a:t>¿Cuántos meses trabajó en los últimos 12 meses?</a:t>
                      </a:r>
                      <a:endParaRPr lang="es-CO" sz="900" dirty="0"/>
                    </a:p>
                  </a:txBody>
                  <a:tcPr/>
                </a:tc>
                <a:extLst>
                  <a:ext uri="{0D108BD9-81ED-4DB2-BD59-A6C34878D82A}">
                    <a16:rowId xmlns:a16="http://schemas.microsoft.com/office/drawing/2014/main" val="3100172932"/>
                  </a:ext>
                </a:extLst>
              </a:tr>
              <a:tr h="0">
                <a:tc>
                  <a:txBody>
                    <a:bodyPr/>
                    <a:lstStyle/>
                    <a:p>
                      <a:r>
                        <a:rPr lang="es-ES" sz="900" dirty="0"/>
                        <a:t>Rama_4</a:t>
                      </a:r>
                      <a:endParaRPr lang="es-CO" sz="900" dirty="0"/>
                    </a:p>
                  </a:txBody>
                  <a:tcPr/>
                </a:tc>
                <a:tc>
                  <a:txBody>
                    <a:bodyPr/>
                    <a:lstStyle/>
                    <a:p>
                      <a:r>
                        <a:rPr lang="es-MX" sz="900" dirty="0"/>
                        <a:t>Cadena</a:t>
                      </a:r>
                      <a:endParaRPr lang="es-CO" sz="900" dirty="0"/>
                    </a:p>
                  </a:txBody>
                  <a:tcPr/>
                </a:tc>
                <a:tc>
                  <a:txBody>
                    <a:bodyPr/>
                    <a:lstStyle/>
                    <a:p>
                      <a:r>
                        <a:rPr lang="es-ES" sz="900" dirty="0"/>
                        <a:t>Rama de actividad CIIU REV 4 (4 dígitos)</a:t>
                      </a:r>
                      <a:endParaRPr lang="es-CO" sz="900" dirty="0"/>
                    </a:p>
                  </a:txBody>
                  <a:tcPr/>
                </a:tc>
                <a:extLst>
                  <a:ext uri="{0D108BD9-81ED-4DB2-BD59-A6C34878D82A}">
                    <a16:rowId xmlns:a16="http://schemas.microsoft.com/office/drawing/2014/main" val="3731178905"/>
                  </a:ext>
                </a:extLst>
              </a:tr>
              <a:tr h="0">
                <a:tc>
                  <a:txBody>
                    <a:bodyPr/>
                    <a:lstStyle/>
                    <a:p>
                      <a:r>
                        <a:rPr lang="es-ES" sz="900" dirty="0"/>
                        <a:t>Rama_2</a:t>
                      </a:r>
                      <a:endParaRPr lang="es-CO" sz="900" dirty="0"/>
                    </a:p>
                  </a:txBody>
                  <a:tcPr/>
                </a:tc>
                <a:tc>
                  <a:txBody>
                    <a:bodyPr/>
                    <a:lstStyle/>
                    <a:p>
                      <a:r>
                        <a:rPr lang="es-MX" sz="900" dirty="0"/>
                        <a:t>Cadena</a:t>
                      </a:r>
                      <a:endParaRPr lang="es-CO" sz="9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900" dirty="0"/>
                        <a:t>Rama de actividad CIIU REV 4 (4 dígitos)</a:t>
                      </a:r>
                      <a:endParaRPr lang="es-CO" sz="900" dirty="0"/>
                    </a:p>
                  </a:txBody>
                  <a:tcPr/>
                </a:tc>
                <a:extLst>
                  <a:ext uri="{0D108BD9-81ED-4DB2-BD59-A6C34878D82A}">
                    <a16:rowId xmlns:a16="http://schemas.microsoft.com/office/drawing/2014/main" val="4007867737"/>
                  </a:ext>
                </a:extLst>
              </a:tr>
              <a:tr h="0">
                <a:tc>
                  <a:txBody>
                    <a:bodyPr/>
                    <a:lstStyle/>
                    <a:p>
                      <a:r>
                        <a:rPr lang="es-ES" sz="900" dirty="0" err="1"/>
                        <a:t>Posic</a:t>
                      </a:r>
                      <a:endParaRPr lang="es-CO" sz="900" dirty="0"/>
                    </a:p>
                  </a:txBody>
                  <a:tcPr/>
                </a:tc>
                <a:tc>
                  <a:txBody>
                    <a:bodyPr/>
                    <a:lstStyle/>
                    <a:p>
                      <a:r>
                        <a:rPr lang="es-MX" sz="900" dirty="0"/>
                        <a:t>Factor</a:t>
                      </a:r>
                      <a:endParaRPr lang="es-CO" sz="900" dirty="0"/>
                    </a:p>
                  </a:txBody>
                  <a:tcPr/>
                </a:tc>
                <a:tc>
                  <a:txBody>
                    <a:bodyPr/>
                    <a:lstStyle/>
                    <a:p>
                      <a:r>
                        <a:rPr lang="es-ES" sz="900" dirty="0"/>
                        <a:t>Posición laboral</a:t>
                      </a:r>
                      <a:endParaRPr lang="es-CO" sz="900" dirty="0"/>
                    </a:p>
                  </a:txBody>
                  <a:tcPr/>
                </a:tc>
                <a:extLst>
                  <a:ext uri="{0D108BD9-81ED-4DB2-BD59-A6C34878D82A}">
                    <a16:rowId xmlns:a16="http://schemas.microsoft.com/office/drawing/2014/main" val="388325674"/>
                  </a:ext>
                </a:extLst>
              </a:tr>
              <a:tr h="0">
                <a:tc>
                  <a:txBody>
                    <a:bodyPr/>
                    <a:lstStyle/>
                    <a:p>
                      <a:r>
                        <a:rPr lang="es-ES" sz="900" dirty="0"/>
                        <a:t>Fondo</a:t>
                      </a:r>
                      <a:endParaRPr lang="es-CO" sz="900" dirty="0"/>
                    </a:p>
                  </a:txBody>
                  <a:tcPr/>
                </a:tc>
                <a:tc>
                  <a:txBody>
                    <a:bodyPr/>
                    <a:lstStyle/>
                    <a:p>
                      <a:r>
                        <a:rPr lang="es-MX" sz="900" dirty="0"/>
                        <a:t>Factor</a:t>
                      </a:r>
                      <a:endParaRPr lang="es-CO" sz="900" dirty="0"/>
                    </a:p>
                  </a:txBody>
                  <a:tcPr/>
                </a:tc>
                <a:tc>
                  <a:txBody>
                    <a:bodyPr/>
                    <a:lstStyle/>
                    <a:p>
                      <a:r>
                        <a:rPr lang="es-ES" sz="900" dirty="0"/>
                        <a:t>¿A cuál fondo cotiza?</a:t>
                      </a:r>
                      <a:endParaRPr lang="es-CO" sz="900" dirty="0"/>
                    </a:p>
                  </a:txBody>
                  <a:tcPr/>
                </a:tc>
                <a:extLst>
                  <a:ext uri="{0D108BD9-81ED-4DB2-BD59-A6C34878D82A}">
                    <a16:rowId xmlns:a16="http://schemas.microsoft.com/office/drawing/2014/main" val="26049925"/>
                  </a:ext>
                </a:extLst>
              </a:tr>
              <a:tr h="0">
                <a:tc>
                  <a:txBody>
                    <a:bodyPr/>
                    <a:lstStyle/>
                    <a:p>
                      <a:r>
                        <a:rPr lang="es-ES" sz="900" dirty="0"/>
                        <a:t>cambiar</a:t>
                      </a:r>
                      <a:endParaRPr lang="es-CO" sz="900" dirty="0"/>
                    </a:p>
                  </a:txBody>
                  <a:tcPr/>
                </a:tc>
                <a:tc>
                  <a:txBody>
                    <a:bodyPr/>
                    <a:lstStyle/>
                    <a:p>
                      <a:r>
                        <a:rPr lang="es-MX" sz="900" dirty="0"/>
                        <a:t>Factor</a:t>
                      </a:r>
                    </a:p>
                  </a:txBody>
                  <a:tcPr/>
                </a:tc>
                <a:tc>
                  <a:txBody>
                    <a:bodyPr/>
                    <a:lstStyle/>
                    <a:p>
                      <a:r>
                        <a:rPr lang="es-ES" sz="900" dirty="0"/>
                        <a:t>¿Desea cambiar su trabajo?</a:t>
                      </a:r>
                      <a:endParaRPr lang="es-CO" sz="900" dirty="0"/>
                    </a:p>
                  </a:txBody>
                  <a:tcPr/>
                </a:tc>
                <a:extLst>
                  <a:ext uri="{0D108BD9-81ED-4DB2-BD59-A6C34878D82A}">
                    <a16:rowId xmlns:a16="http://schemas.microsoft.com/office/drawing/2014/main" val="107562643"/>
                  </a:ext>
                </a:extLst>
              </a:tr>
              <a:tr h="0">
                <a:tc>
                  <a:txBody>
                    <a:bodyPr/>
                    <a:lstStyle/>
                    <a:p>
                      <a:r>
                        <a:rPr lang="es-ES" sz="900" dirty="0"/>
                        <a:t>Estable</a:t>
                      </a:r>
                      <a:endParaRPr lang="es-CO" sz="900" dirty="0"/>
                    </a:p>
                  </a:txBody>
                  <a:tcPr/>
                </a:tc>
                <a:tc>
                  <a:txBody>
                    <a:bodyPr/>
                    <a:lstStyle/>
                    <a:p>
                      <a:r>
                        <a:rPr lang="es-MX" sz="900" dirty="0"/>
                        <a:t>Factor</a:t>
                      </a:r>
                      <a:endParaRPr lang="es-CO" sz="900" dirty="0"/>
                    </a:p>
                  </a:txBody>
                  <a:tcPr/>
                </a:tc>
                <a:tc>
                  <a:txBody>
                    <a:bodyPr/>
                    <a:lstStyle/>
                    <a:p>
                      <a:r>
                        <a:rPr lang="es-ES" sz="900" dirty="0"/>
                        <a:t>¿Considera que su empleo es estable?</a:t>
                      </a:r>
                      <a:endParaRPr lang="es-CO" sz="900" dirty="0"/>
                    </a:p>
                  </a:txBody>
                  <a:tcPr/>
                </a:tc>
                <a:extLst>
                  <a:ext uri="{0D108BD9-81ED-4DB2-BD59-A6C34878D82A}">
                    <a16:rowId xmlns:a16="http://schemas.microsoft.com/office/drawing/2014/main" val="3364545437"/>
                  </a:ext>
                </a:extLst>
              </a:tr>
              <a:tr h="0">
                <a:tc>
                  <a:txBody>
                    <a:bodyPr/>
                    <a:lstStyle/>
                    <a:p>
                      <a:r>
                        <a:rPr lang="es-ES" sz="900" dirty="0" err="1"/>
                        <a:t>T_actual</a:t>
                      </a:r>
                      <a:endParaRPr lang="es-CO" sz="900" dirty="0"/>
                    </a:p>
                  </a:txBody>
                  <a:tcPr/>
                </a:tc>
                <a:tc>
                  <a:txBody>
                    <a:bodyPr/>
                    <a:lstStyle/>
                    <a:p>
                      <a:r>
                        <a:rPr lang="es-MX" sz="900" dirty="0"/>
                        <a:t>Continua</a:t>
                      </a:r>
                      <a:endParaRPr lang="es-CO" sz="900" dirty="0"/>
                    </a:p>
                  </a:txBody>
                  <a:tcPr/>
                </a:tc>
                <a:tc>
                  <a:txBody>
                    <a:bodyPr/>
                    <a:lstStyle/>
                    <a:p>
                      <a:r>
                        <a:rPr lang="es-ES" sz="900" dirty="0"/>
                        <a:t>¿Cuánto tiempo lleva en su empleo actual?</a:t>
                      </a:r>
                      <a:endParaRPr lang="es-CO" sz="900" dirty="0"/>
                    </a:p>
                  </a:txBody>
                  <a:tcPr/>
                </a:tc>
                <a:extLst>
                  <a:ext uri="{0D108BD9-81ED-4DB2-BD59-A6C34878D82A}">
                    <a16:rowId xmlns:a16="http://schemas.microsoft.com/office/drawing/2014/main" val="3254993405"/>
                  </a:ext>
                </a:extLst>
              </a:tr>
              <a:tr h="0">
                <a:tc>
                  <a:txBody>
                    <a:bodyPr/>
                    <a:lstStyle/>
                    <a:p>
                      <a:r>
                        <a:rPr lang="es-ES" sz="900" dirty="0" err="1"/>
                        <a:t>T_viaje</a:t>
                      </a:r>
                      <a:endParaRPr lang="es-CO" sz="900" dirty="0"/>
                    </a:p>
                  </a:txBody>
                  <a:tcPr/>
                </a:tc>
                <a:tc>
                  <a:txBody>
                    <a:bodyPr/>
                    <a:lstStyle/>
                    <a:p>
                      <a:r>
                        <a:rPr lang="es-MX" sz="900" dirty="0"/>
                        <a:t>Continua</a:t>
                      </a:r>
                      <a:endParaRPr lang="es-CO" sz="900" dirty="0"/>
                    </a:p>
                  </a:txBody>
                  <a:tcPr/>
                </a:tc>
                <a:tc>
                  <a:txBody>
                    <a:bodyPr/>
                    <a:lstStyle/>
                    <a:p>
                      <a:r>
                        <a:rPr lang="es-ES" sz="900" dirty="0"/>
                        <a:t>Tiempo de desplazamiento al trabajo</a:t>
                      </a:r>
                      <a:endParaRPr lang="es-CO" sz="900" dirty="0"/>
                    </a:p>
                  </a:txBody>
                  <a:tcPr/>
                </a:tc>
                <a:extLst>
                  <a:ext uri="{0D108BD9-81ED-4DB2-BD59-A6C34878D82A}">
                    <a16:rowId xmlns:a16="http://schemas.microsoft.com/office/drawing/2014/main" val="3705313699"/>
                  </a:ext>
                </a:extLst>
              </a:tr>
              <a:tr h="0">
                <a:tc>
                  <a:txBody>
                    <a:bodyPr/>
                    <a:lstStyle/>
                    <a:p>
                      <a:r>
                        <a:rPr lang="es-ES" sz="900" dirty="0" err="1"/>
                        <a:t>Mas_h</a:t>
                      </a:r>
                      <a:endParaRPr lang="es-CO" sz="900" dirty="0"/>
                    </a:p>
                  </a:txBody>
                  <a:tcPr/>
                </a:tc>
                <a:tc>
                  <a:txBody>
                    <a:bodyPr/>
                    <a:lstStyle/>
                    <a:p>
                      <a:r>
                        <a:rPr lang="es-MX" sz="900" dirty="0"/>
                        <a:t>Continua</a:t>
                      </a:r>
                      <a:endParaRPr lang="es-CO" sz="900" dirty="0"/>
                    </a:p>
                  </a:txBody>
                  <a:tcPr/>
                </a:tc>
                <a:tc>
                  <a:txBody>
                    <a:bodyPr/>
                    <a:lstStyle/>
                    <a:p>
                      <a:r>
                        <a:rPr lang="es-ES" sz="900" dirty="0"/>
                        <a:t>¿Quiere trabajar más horas?</a:t>
                      </a:r>
                      <a:endParaRPr lang="es-CO" sz="900" dirty="0"/>
                    </a:p>
                  </a:txBody>
                  <a:tcPr/>
                </a:tc>
                <a:extLst>
                  <a:ext uri="{0D108BD9-81ED-4DB2-BD59-A6C34878D82A}">
                    <a16:rowId xmlns:a16="http://schemas.microsoft.com/office/drawing/2014/main" val="2842698173"/>
                  </a:ext>
                </a:extLst>
              </a:tr>
              <a:tr h="0">
                <a:tc>
                  <a:txBody>
                    <a:bodyPr/>
                    <a:lstStyle/>
                    <a:p>
                      <a:r>
                        <a:rPr lang="es-ES" sz="900" dirty="0"/>
                        <a:t>Medio</a:t>
                      </a:r>
                      <a:endParaRPr lang="es-CO" sz="900" dirty="0"/>
                    </a:p>
                  </a:txBody>
                  <a:tcPr/>
                </a:tc>
                <a:tc>
                  <a:txBody>
                    <a:bodyPr/>
                    <a:lstStyle/>
                    <a:p>
                      <a:r>
                        <a:rPr lang="es-MX" sz="900" dirty="0"/>
                        <a:t>Factor</a:t>
                      </a:r>
                      <a:endParaRPr lang="es-CO" sz="900" dirty="0"/>
                    </a:p>
                  </a:txBody>
                  <a:tcPr/>
                </a:tc>
                <a:tc>
                  <a:txBody>
                    <a:bodyPr/>
                    <a:lstStyle/>
                    <a:p>
                      <a:r>
                        <a:rPr lang="es-ES" sz="900" dirty="0"/>
                        <a:t>Medio de transporte</a:t>
                      </a:r>
                      <a:endParaRPr lang="es-CO" sz="900" dirty="0"/>
                    </a:p>
                  </a:txBody>
                  <a:tcPr/>
                </a:tc>
                <a:extLst>
                  <a:ext uri="{0D108BD9-81ED-4DB2-BD59-A6C34878D82A}">
                    <a16:rowId xmlns:a16="http://schemas.microsoft.com/office/drawing/2014/main" val="394260312"/>
                  </a:ext>
                </a:extLst>
              </a:tr>
              <a:tr h="0">
                <a:tc>
                  <a:txBody>
                    <a:bodyPr/>
                    <a:lstStyle/>
                    <a:p>
                      <a:r>
                        <a:rPr lang="es-ES" sz="900" dirty="0" err="1"/>
                        <a:t>Sintrab</a:t>
                      </a:r>
                      <a:endParaRPr lang="es-CO" sz="900" dirty="0"/>
                    </a:p>
                  </a:txBody>
                  <a:tcPr/>
                </a:tc>
                <a:tc>
                  <a:txBody>
                    <a:bodyPr/>
                    <a:lstStyle/>
                    <a:p>
                      <a:r>
                        <a:rPr lang="es-MX" sz="900" dirty="0"/>
                        <a:t>Factor</a:t>
                      </a:r>
                      <a:endParaRPr lang="es-CO" sz="900" dirty="0"/>
                    </a:p>
                  </a:txBody>
                  <a:tcPr/>
                </a:tc>
                <a:tc>
                  <a:txBody>
                    <a:bodyPr/>
                    <a:lstStyle/>
                    <a:p>
                      <a:r>
                        <a:rPr lang="es-ES" sz="900" dirty="0"/>
                        <a:t>¿Si no tuviera trabajo, de dónde obtendría sus recursos?</a:t>
                      </a:r>
                      <a:endParaRPr lang="es-CO" sz="900" dirty="0"/>
                    </a:p>
                  </a:txBody>
                  <a:tcPr/>
                </a:tc>
                <a:extLst>
                  <a:ext uri="{0D108BD9-81ED-4DB2-BD59-A6C34878D82A}">
                    <a16:rowId xmlns:a16="http://schemas.microsoft.com/office/drawing/2014/main" val="1295975291"/>
                  </a:ext>
                </a:extLst>
              </a:tr>
              <a:tr h="0">
                <a:tc>
                  <a:txBody>
                    <a:bodyPr/>
                    <a:lstStyle/>
                    <a:p>
                      <a:r>
                        <a:rPr lang="es-ES" sz="900" dirty="0" err="1"/>
                        <a:t>N_comp</a:t>
                      </a:r>
                      <a:endParaRPr lang="es-CO" sz="900" dirty="0"/>
                    </a:p>
                  </a:txBody>
                  <a:tcPr/>
                </a:tc>
                <a:tc>
                  <a:txBody>
                    <a:bodyPr/>
                    <a:lstStyle/>
                    <a:p>
                      <a:r>
                        <a:rPr lang="es-MX" sz="900" dirty="0"/>
                        <a:t>Factor</a:t>
                      </a:r>
                      <a:endParaRPr lang="es-CO" sz="900" dirty="0"/>
                    </a:p>
                  </a:txBody>
                  <a:tcPr/>
                </a:tc>
                <a:tc>
                  <a:txBody>
                    <a:bodyPr/>
                    <a:lstStyle/>
                    <a:p>
                      <a:r>
                        <a:rPr lang="es-ES" sz="900" dirty="0"/>
                        <a:t>¿Cuántas personas tiene la empresa donde trabajo?</a:t>
                      </a:r>
                      <a:endParaRPr lang="es-CO" sz="900" dirty="0"/>
                    </a:p>
                  </a:txBody>
                  <a:tcPr/>
                </a:tc>
                <a:extLst>
                  <a:ext uri="{0D108BD9-81ED-4DB2-BD59-A6C34878D82A}">
                    <a16:rowId xmlns:a16="http://schemas.microsoft.com/office/drawing/2014/main" val="4142080805"/>
                  </a:ext>
                </a:extLst>
              </a:tr>
              <a:tr h="0">
                <a:tc>
                  <a:txBody>
                    <a:bodyPr/>
                    <a:lstStyle/>
                    <a:p>
                      <a:r>
                        <a:rPr lang="es-ES" sz="900" dirty="0" err="1"/>
                        <a:t>Arl</a:t>
                      </a:r>
                      <a:endParaRPr lang="es-CO" sz="900" dirty="0"/>
                    </a:p>
                  </a:txBody>
                  <a:tcPr/>
                </a:tc>
                <a:tc>
                  <a:txBody>
                    <a:bodyPr/>
                    <a:lstStyle/>
                    <a:p>
                      <a:r>
                        <a:rPr lang="es-MX" sz="900" dirty="0"/>
                        <a:t>Factor</a:t>
                      </a:r>
                      <a:endParaRPr lang="es-CO" sz="900" dirty="0"/>
                    </a:p>
                  </a:txBody>
                  <a:tcPr/>
                </a:tc>
                <a:tc>
                  <a:txBody>
                    <a:bodyPr/>
                    <a:lstStyle/>
                    <a:p>
                      <a:r>
                        <a:rPr lang="es-ES" sz="900" dirty="0"/>
                        <a:t>¿Afiliación a ARL?</a:t>
                      </a:r>
                      <a:endParaRPr lang="es-CO" sz="900" dirty="0"/>
                    </a:p>
                  </a:txBody>
                  <a:tcPr/>
                </a:tc>
                <a:extLst>
                  <a:ext uri="{0D108BD9-81ED-4DB2-BD59-A6C34878D82A}">
                    <a16:rowId xmlns:a16="http://schemas.microsoft.com/office/drawing/2014/main" val="2816224375"/>
                  </a:ext>
                </a:extLst>
              </a:tr>
              <a:tr h="0">
                <a:tc>
                  <a:txBody>
                    <a:bodyPr/>
                    <a:lstStyle/>
                    <a:p>
                      <a:r>
                        <a:rPr lang="es-ES" sz="900" dirty="0"/>
                        <a:t>caja</a:t>
                      </a:r>
                      <a:endParaRPr lang="es-CO" sz="900" dirty="0"/>
                    </a:p>
                  </a:txBody>
                  <a:tcPr/>
                </a:tc>
                <a:tc>
                  <a:txBody>
                    <a:bodyPr/>
                    <a:lstStyle/>
                    <a:p>
                      <a:r>
                        <a:rPr lang="es-MX" sz="900" dirty="0"/>
                        <a:t>Factor</a:t>
                      </a:r>
                      <a:endParaRPr lang="es-CO" sz="900" dirty="0"/>
                    </a:p>
                  </a:txBody>
                  <a:tcPr/>
                </a:tc>
                <a:tc>
                  <a:txBody>
                    <a:bodyPr/>
                    <a:lstStyle/>
                    <a:p>
                      <a:r>
                        <a:rPr lang="es-ES" sz="900" dirty="0"/>
                        <a:t>¿Afiliación a caja de compensación familiar?</a:t>
                      </a:r>
                      <a:endParaRPr lang="es-CO" sz="900" dirty="0"/>
                    </a:p>
                  </a:txBody>
                  <a:tcPr/>
                </a:tc>
                <a:extLst>
                  <a:ext uri="{0D108BD9-81ED-4DB2-BD59-A6C34878D82A}">
                    <a16:rowId xmlns:a16="http://schemas.microsoft.com/office/drawing/2014/main" val="3889071730"/>
                  </a:ext>
                </a:extLst>
              </a:tr>
              <a:tr h="0">
                <a:tc>
                  <a:txBody>
                    <a:bodyPr/>
                    <a:lstStyle/>
                    <a:p>
                      <a:r>
                        <a:rPr lang="es-ES" sz="900" dirty="0"/>
                        <a:t>actividad</a:t>
                      </a:r>
                      <a:endParaRPr lang="es-CO" sz="900" dirty="0"/>
                    </a:p>
                  </a:txBody>
                  <a:tcPr/>
                </a:tc>
                <a:tc>
                  <a:txBody>
                    <a:bodyPr/>
                    <a:lstStyle/>
                    <a:p>
                      <a:r>
                        <a:rPr lang="es-MX" sz="900" dirty="0"/>
                        <a:t>Factor</a:t>
                      </a:r>
                      <a:endParaRPr lang="es-CO" sz="900" dirty="0"/>
                    </a:p>
                  </a:txBody>
                  <a:tcPr/>
                </a:tc>
                <a:tc>
                  <a:txBody>
                    <a:bodyPr/>
                    <a:lstStyle/>
                    <a:p>
                      <a:r>
                        <a:rPr lang="es-ES" sz="900" dirty="0"/>
                        <a:t>Actividad económica recodificada</a:t>
                      </a:r>
                      <a:endParaRPr lang="es-CO" sz="900" dirty="0"/>
                    </a:p>
                  </a:txBody>
                  <a:tcPr/>
                </a:tc>
                <a:extLst>
                  <a:ext uri="{0D108BD9-81ED-4DB2-BD59-A6C34878D82A}">
                    <a16:rowId xmlns:a16="http://schemas.microsoft.com/office/drawing/2014/main" val="1067047790"/>
                  </a:ext>
                </a:extLst>
              </a:tr>
              <a:tr h="0">
                <a:tc>
                  <a:txBody>
                    <a:bodyPr/>
                    <a:lstStyle/>
                    <a:p>
                      <a:r>
                        <a:rPr lang="es-ES" sz="900" dirty="0" err="1"/>
                        <a:t>Cotiza_fondo</a:t>
                      </a:r>
                      <a:endParaRPr lang="es-CO" sz="900" dirty="0"/>
                    </a:p>
                  </a:txBody>
                  <a:tcPr/>
                </a:tc>
                <a:tc>
                  <a:txBody>
                    <a:bodyPr/>
                    <a:lstStyle/>
                    <a:p>
                      <a:r>
                        <a:rPr lang="es-MX" sz="900" dirty="0"/>
                        <a:t>Factor</a:t>
                      </a:r>
                      <a:endParaRPr lang="es-CO" sz="900" dirty="0"/>
                    </a:p>
                  </a:txBody>
                  <a:tcPr/>
                </a:tc>
                <a:tc>
                  <a:txBody>
                    <a:bodyPr/>
                    <a:lstStyle/>
                    <a:p>
                      <a:r>
                        <a:rPr lang="es-ES" sz="900" dirty="0"/>
                        <a:t>Fondo de pensiones recodificado</a:t>
                      </a:r>
                      <a:endParaRPr lang="es-CO" sz="900" dirty="0"/>
                    </a:p>
                  </a:txBody>
                  <a:tcPr/>
                </a:tc>
                <a:extLst>
                  <a:ext uri="{0D108BD9-81ED-4DB2-BD59-A6C34878D82A}">
                    <a16:rowId xmlns:a16="http://schemas.microsoft.com/office/drawing/2014/main" val="4073235580"/>
                  </a:ext>
                </a:extLst>
              </a:tr>
              <a:tr h="0">
                <a:tc>
                  <a:txBody>
                    <a:bodyPr/>
                    <a:lstStyle/>
                    <a:p>
                      <a:r>
                        <a:rPr lang="es-ES" sz="900" dirty="0" err="1"/>
                        <a:t>Factor_exp</a:t>
                      </a:r>
                      <a:endParaRPr lang="es-CO" sz="900" dirty="0"/>
                    </a:p>
                  </a:txBody>
                  <a:tcPr/>
                </a:tc>
                <a:tc>
                  <a:txBody>
                    <a:bodyPr/>
                    <a:lstStyle/>
                    <a:p>
                      <a:r>
                        <a:rPr lang="es-ES" sz="900" dirty="0"/>
                        <a:t>Numérica</a:t>
                      </a:r>
                      <a:endParaRPr lang="es-CO" sz="900" dirty="0"/>
                    </a:p>
                  </a:txBody>
                  <a:tcPr/>
                </a:tc>
                <a:tc>
                  <a:txBody>
                    <a:bodyPr/>
                    <a:lstStyle/>
                    <a:p>
                      <a:r>
                        <a:rPr lang="es-ES" sz="900" dirty="0"/>
                        <a:t>Factor de expansión</a:t>
                      </a:r>
                      <a:endParaRPr lang="es-CO" sz="900" dirty="0"/>
                    </a:p>
                  </a:txBody>
                  <a:tcPr/>
                </a:tc>
                <a:extLst>
                  <a:ext uri="{0D108BD9-81ED-4DB2-BD59-A6C34878D82A}">
                    <a16:rowId xmlns:a16="http://schemas.microsoft.com/office/drawing/2014/main" val="4159497654"/>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b="1" dirty="0"/>
              <a:t>Resumen de datos cualitativos</a:t>
            </a:r>
            <a:endParaRPr lang="es-CO" b="1"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2519</TotalTime>
  <Words>2280</Words>
  <Application>Microsoft Office PowerPoint</Application>
  <PresentationFormat>Presentación en pantalla (16:9)</PresentationFormat>
  <Paragraphs>355</Paragraphs>
  <Slides>53</Slides>
  <Notes>41</Notes>
  <HiddenSlides>0</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53</vt:i4>
      </vt:variant>
    </vt:vector>
  </HeadingPairs>
  <TitlesOfParts>
    <vt:vector size="69" baseType="lpstr">
      <vt:lpstr>Amatic SC</vt:lpstr>
      <vt:lpstr>Anaheim</vt:lpstr>
      <vt:lpstr>Arial</vt:lpstr>
      <vt:lpstr>Calibri</vt:lpstr>
      <vt:lpstr>Cambria Math</vt:lpstr>
      <vt:lpstr>Changa Medium</vt:lpstr>
      <vt:lpstr>DM Sans</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Resumen para variables continuas: </vt:lpstr>
      <vt:lpstr>Distribución normal univariada</vt:lpstr>
      <vt:lpstr>Normalidad univariada</vt:lpstr>
      <vt:lpstr>Resumen para variables continuas: </vt:lpstr>
      <vt:lpstr>Transformaciones</vt:lpstr>
      <vt:lpstr>Valores atípicos (detección univariante)</vt:lpstr>
      <vt:lpstr>Comparación: outliers vs. no-outliers</vt:lpstr>
      <vt:lpstr>Presentación de PowerPoint</vt:lpstr>
      <vt:lpstr>Resumen descriptivo:</vt:lpstr>
      <vt:lpstr>Ejercicios</vt:lpstr>
      <vt:lpstr>Solución 1</vt:lpstr>
      <vt:lpstr>Solución 2</vt:lpstr>
      <vt:lpstr>Recursos alternativos</vt:lpstr>
      <vt:lpstr>Bibliografía de consulta</vt:lpstr>
      <vt:lpstr>Thanks!</vt:lpstr>
      <vt:lpstr>Hacia el análisis confirmatorio de datos</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43</cp:revision>
  <dcterms:modified xsi:type="dcterms:W3CDTF">2024-03-18T07:23:12Z</dcterms:modified>
</cp:coreProperties>
</file>